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5143500" cx="9144000"/>
  <p:notesSz cx="6858000" cy="9144000"/>
  <p:embeddedFontLst>
    <p:embeddedFont>
      <p:font typeface="Gill Sans"/>
      <p:regular r:id="rId47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FED5F5-9830-4CEE-A7BD-731142C2A72F}">
  <a:tblStyle styleId="{A9FED5F5-9830-4CEE-A7BD-731142C2A72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font" Target="fonts/GillSans-bold.fntdata"/><Relationship Id="rId25" Type="http://schemas.openxmlformats.org/officeDocument/2006/relationships/slide" Target="slides/slide19.xml"/><Relationship Id="rId47" Type="http://schemas.openxmlformats.org/officeDocument/2006/relationships/font" Target="fonts/GillSans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ddadaacc10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ddadaacc10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14258bcdd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14258bcdd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143c0158c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143c0158c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14258bcdd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14258bcdd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14258bcdd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14258bcdd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143c0158c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143c0158c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144e4db2b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144e4db2b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14258bcdd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14258bcdd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14258bcdd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14258bcdd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14258bcdd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14258bcdd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14258bcdd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14258bcdd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ddbcf98fab_0_2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ddbcf98fab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2ddbcf98fab_0_2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14258bcdd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314258bcdd9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e2b46880a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e2b46880a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e2b46880a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e2b46880a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e2b46880a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e2b46880a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e2b46880a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e2b46880a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14258bcdd9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14258bcdd9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14258bcdd9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14258bcdd9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14258bcdd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14258bcdd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14258bcdd9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14258bcdd9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14258bcdd9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14258bcdd9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14258bcdd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314258bcdd9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14258bcdd9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14258bcdd9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14258bcdd9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14258bcdd9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e2b46880a9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e2b46880a9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0dda16dfc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0dda16dfc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14258bcdd9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14258bcdd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144e4db2b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144e4db2b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144e4db2b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144e4db2b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14258bcdd9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14258bcdd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14258bcdd9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14258bcdd9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14258bcd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14258bcd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14258bcd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314258bcdd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14258bcdd9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14258bcdd9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ddbcf98f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ddbcf98fa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143c0158c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143c0158c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14258bcdd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314258bcdd9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14258bcdd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14258bcdd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14258bcdd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14258bcdd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-56445" y="5"/>
            <a:ext cx="9206100" cy="5151300"/>
          </a:xfrm>
          <a:prstGeom prst="rect">
            <a:avLst/>
          </a:prstGeom>
          <a:solidFill>
            <a:srgbClr val="0014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 amt="9000"/>
          </a:blip>
          <a:srcRect b="0" l="0" r="0" t="0"/>
          <a:stretch/>
        </p:blipFill>
        <p:spPr>
          <a:xfrm>
            <a:off x="199388" y="151675"/>
            <a:ext cx="3080816" cy="34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958151" y="1073526"/>
            <a:ext cx="7397100" cy="174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958151" y="3255792"/>
            <a:ext cx="73971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94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94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94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94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9pPr>
          </a:lstStyle>
          <a:p/>
        </p:txBody>
      </p:sp>
      <p:grpSp>
        <p:nvGrpSpPr>
          <p:cNvPr id="16" name="Google Shape;16;p2"/>
          <p:cNvGrpSpPr/>
          <p:nvPr/>
        </p:nvGrpSpPr>
        <p:grpSpPr>
          <a:xfrm rot="10800000">
            <a:off x="194" y="3001129"/>
            <a:ext cx="8355349" cy="57462"/>
            <a:chOff x="685800" y="1794746"/>
            <a:chExt cx="7772418" cy="179400"/>
          </a:xfrm>
        </p:grpSpPr>
        <p:sp>
          <p:nvSpPr>
            <p:cNvPr id="17" name="Google Shape;17;p2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descr="A black and white logo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5074" y="4314942"/>
            <a:ext cx="2620116" cy="424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showMasterSp="0" type="title">
  <p:cSld name="TIT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 letters on a black background&#10;&#10;Description automatically generated" id="98" name="Google Shape;9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91190" y="4292729"/>
            <a:ext cx="4063997" cy="660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pennwatermark.pdf" id="99" name="Google Shape;99;p12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199388" y="136510"/>
            <a:ext cx="3080815" cy="347288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2"/>
          <p:cNvSpPr txBox="1"/>
          <p:nvPr>
            <p:ph type="ctrTitle"/>
          </p:nvPr>
        </p:nvSpPr>
        <p:spPr>
          <a:xfrm>
            <a:off x="958151" y="1073526"/>
            <a:ext cx="7397100" cy="174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subTitle"/>
          </p:nvPr>
        </p:nvSpPr>
        <p:spPr>
          <a:xfrm>
            <a:off x="958151" y="3255792"/>
            <a:ext cx="73971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94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94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94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94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9pPr>
          </a:lstStyle>
          <a:p/>
        </p:txBody>
      </p:sp>
      <p:grpSp>
        <p:nvGrpSpPr>
          <p:cNvPr id="102" name="Google Shape;102;p12"/>
          <p:cNvGrpSpPr/>
          <p:nvPr/>
        </p:nvGrpSpPr>
        <p:grpSpPr>
          <a:xfrm rot="10800000">
            <a:off x="194" y="3001129"/>
            <a:ext cx="8355349" cy="57462"/>
            <a:chOff x="685800" y="1794746"/>
            <a:chExt cx="7772418" cy="179400"/>
          </a:xfrm>
        </p:grpSpPr>
        <p:sp>
          <p:nvSpPr>
            <p:cNvPr id="103" name="Google Shape;103;p12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5" name="Google Shape;105;p12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06" name="Google Shape;106;p12"/>
          <p:cNvSpPr/>
          <p:nvPr/>
        </p:nvSpPr>
        <p:spPr>
          <a:xfrm>
            <a:off x="254010" y="4572000"/>
            <a:ext cx="2243700" cy="57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 type="obj">
  <p:cSld name="OBJEC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pennwatermark.pdf" id="108" name="Google Shape;108;p13"/>
          <p:cNvPicPr preferRelativeResize="0"/>
          <p:nvPr/>
        </p:nvPicPr>
        <p:blipFill rotWithShape="1">
          <a:blip r:embed="rId2">
            <a:alphaModFix amt="6000"/>
          </a:blip>
          <a:srcRect b="0" l="0" r="0" t="0"/>
          <a:stretch/>
        </p:blipFill>
        <p:spPr>
          <a:xfrm>
            <a:off x="199388" y="105531"/>
            <a:ext cx="3336155" cy="374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" type="body"/>
          </p:nvPr>
        </p:nvSpPr>
        <p:spPr>
          <a:xfrm>
            <a:off x="430464" y="902369"/>
            <a:ext cx="8229600" cy="3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2" name="Google Shape;112;p13"/>
          <p:cNvGrpSpPr/>
          <p:nvPr/>
        </p:nvGrpSpPr>
        <p:grpSpPr>
          <a:xfrm>
            <a:off x="-5079" y="708812"/>
            <a:ext cx="8691895" cy="47487"/>
            <a:chOff x="685800" y="1794746"/>
            <a:chExt cx="7772418" cy="179400"/>
          </a:xfrm>
        </p:grpSpPr>
        <p:sp>
          <p:nvSpPr>
            <p:cNvPr id="113" name="Google Shape;113;p13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 showMasterSp="0">
  <p:cSld name="1_Comparison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>
            <p:ph idx="2" type="pic"/>
          </p:nvPr>
        </p:nvSpPr>
        <p:spPr>
          <a:xfrm>
            <a:off x="4811889" y="1066670"/>
            <a:ext cx="3874800" cy="352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4"/>
          <p:cNvSpPr txBox="1"/>
          <p:nvPr>
            <p:ph idx="1" type="body"/>
          </p:nvPr>
        </p:nvSpPr>
        <p:spPr>
          <a:xfrm>
            <a:off x="457200" y="1066669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accent3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14"/>
          <p:cNvSpPr txBox="1"/>
          <p:nvPr>
            <p:ph idx="3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0" name="Google Shape;120;p14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14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2" name="Google Shape;122;p14"/>
          <p:cNvGrpSpPr/>
          <p:nvPr/>
        </p:nvGrpSpPr>
        <p:grpSpPr>
          <a:xfrm>
            <a:off x="-5079" y="708812"/>
            <a:ext cx="8691895" cy="47487"/>
            <a:chOff x="685800" y="1794746"/>
            <a:chExt cx="7772418" cy="179400"/>
          </a:xfrm>
        </p:grpSpPr>
        <p:sp>
          <p:nvSpPr>
            <p:cNvPr id="123" name="Google Shape;123;p14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mparison" showMasterSp="0">
  <p:cSld name="4_Compariso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pennwatermark.pdf" id="127" name="Google Shape;127;p15"/>
          <p:cNvPicPr preferRelativeResize="0"/>
          <p:nvPr/>
        </p:nvPicPr>
        <p:blipFill rotWithShape="1">
          <a:blip r:embed="rId2">
            <a:alphaModFix amt="6000"/>
          </a:blip>
          <a:srcRect b="0" l="0" r="0" t="0"/>
          <a:stretch/>
        </p:blipFill>
        <p:spPr>
          <a:xfrm>
            <a:off x="199388" y="105531"/>
            <a:ext cx="3338897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/>
          <p:nvPr>
            <p:ph idx="2" type="pic"/>
          </p:nvPr>
        </p:nvSpPr>
        <p:spPr>
          <a:xfrm>
            <a:off x="4811889" y="1066670"/>
            <a:ext cx="3874800" cy="352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15"/>
          <p:cNvSpPr txBox="1"/>
          <p:nvPr>
            <p:ph idx="1" type="body"/>
          </p:nvPr>
        </p:nvSpPr>
        <p:spPr>
          <a:xfrm>
            <a:off x="457200" y="1066669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accent3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0" name="Google Shape;130;p15"/>
          <p:cNvSpPr txBox="1"/>
          <p:nvPr>
            <p:ph idx="3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1" name="Google Shape;131;p15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15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3" name="Google Shape;133;p15"/>
          <p:cNvGrpSpPr/>
          <p:nvPr/>
        </p:nvGrpSpPr>
        <p:grpSpPr>
          <a:xfrm>
            <a:off x="-5079" y="708812"/>
            <a:ext cx="8691895" cy="47487"/>
            <a:chOff x="685800" y="1794746"/>
            <a:chExt cx="7772418" cy="179400"/>
          </a:xfrm>
        </p:grpSpPr>
        <p:sp>
          <p:nvSpPr>
            <p:cNvPr id="134" name="Google Shape;134;p15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sidebar" showMasterSp="0">
  <p:cSld name="Content and sidebar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/>
          <p:nvPr>
            <p:ph idx="1" type="body"/>
          </p:nvPr>
        </p:nvSpPr>
        <p:spPr>
          <a:xfrm>
            <a:off x="6142182" y="1782939"/>
            <a:ext cx="25446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9" name="Google Shape;139;p16"/>
          <p:cNvSpPr txBox="1"/>
          <p:nvPr>
            <p:ph idx="2" type="body"/>
          </p:nvPr>
        </p:nvSpPr>
        <p:spPr>
          <a:xfrm>
            <a:off x="6142182" y="2310651"/>
            <a:ext cx="2544600" cy="22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0" name="Google Shape;140;p16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16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2" name="Google Shape;142;p16"/>
          <p:cNvGrpSpPr/>
          <p:nvPr/>
        </p:nvGrpSpPr>
        <p:grpSpPr>
          <a:xfrm>
            <a:off x="-5079" y="708812"/>
            <a:ext cx="8691895" cy="47487"/>
            <a:chOff x="685800" y="1794746"/>
            <a:chExt cx="7772418" cy="179400"/>
          </a:xfrm>
        </p:grpSpPr>
        <p:sp>
          <p:nvSpPr>
            <p:cNvPr id="143" name="Google Shape;143;p16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cxnSp>
        <p:nvCxnSpPr>
          <p:cNvPr id="146" name="Google Shape;146;p16"/>
          <p:cNvCxnSpPr/>
          <p:nvPr/>
        </p:nvCxnSpPr>
        <p:spPr>
          <a:xfrm>
            <a:off x="5908842" y="1099992"/>
            <a:ext cx="0" cy="35991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16"/>
          <p:cNvSpPr txBox="1"/>
          <p:nvPr>
            <p:ph idx="3" type="body"/>
          </p:nvPr>
        </p:nvSpPr>
        <p:spPr>
          <a:xfrm>
            <a:off x="310162" y="1485154"/>
            <a:ext cx="5294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8" name="Google Shape;148;p16"/>
          <p:cNvSpPr txBox="1"/>
          <p:nvPr>
            <p:ph idx="4" type="body"/>
          </p:nvPr>
        </p:nvSpPr>
        <p:spPr>
          <a:xfrm>
            <a:off x="310162" y="1808344"/>
            <a:ext cx="5294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sz="1400">
                <a:solidFill>
                  <a:schemeClr val="dk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9" name="Google Shape;149;p16"/>
          <p:cNvSpPr txBox="1"/>
          <p:nvPr>
            <p:ph idx="5" type="body"/>
          </p:nvPr>
        </p:nvSpPr>
        <p:spPr>
          <a:xfrm>
            <a:off x="310162" y="2353694"/>
            <a:ext cx="5294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50" name="Google Shape;150;p16"/>
          <p:cNvSpPr txBox="1"/>
          <p:nvPr>
            <p:ph idx="6" type="body"/>
          </p:nvPr>
        </p:nvSpPr>
        <p:spPr>
          <a:xfrm>
            <a:off x="310162" y="2676884"/>
            <a:ext cx="5294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sz="1400">
                <a:solidFill>
                  <a:schemeClr val="dk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51" name="Google Shape;151;p16"/>
          <p:cNvSpPr txBox="1"/>
          <p:nvPr>
            <p:ph idx="7" type="body"/>
          </p:nvPr>
        </p:nvSpPr>
        <p:spPr>
          <a:xfrm>
            <a:off x="310162" y="3191895"/>
            <a:ext cx="5294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52" name="Google Shape;152;p16"/>
          <p:cNvSpPr txBox="1"/>
          <p:nvPr>
            <p:ph idx="8" type="body"/>
          </p:nvPr>
        </p:nvSpPr>
        <p:spPr>
          <a:xfrm>
            <a:off x="310162" y="3515084"/>
            <a:ext cx="5294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sz="1400">
                <a:solidFill>
                  <a:schemeClr val="dk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53" name="Google Shape;153;p16"/>
          <p:cNvSpPr txBox="1"/>
          <p:nvPr>
            <p:ph idx="9" type="body"/>
          </p:nvPr>
        </p:nvSpPr>
        <p:spPr>
          <a:xfrm>
            <a:off x="309033" y="965872"/>
            <a:ext cx="52959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00144D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trics" showMasterSp="0">
  <p:cSld name="Metric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7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7" name="Google Shape;157;p17"/>
          <p:cNvGrpSpPr/>
          <p:nvPr/>
        </p:nvGrpSpPr>
        <p:grpSpPr>
          <a:xfrm>
            <a:off x="-5079" y="708812"/>
            <a:ext cx="8691895" cy="47487"/>
            <a:chOff x="685800" y="1794746"/>
            <a:chExt cx="7772418" cy="179400"/>
          </a:xfrm>
        </p:grpSpPr>
        <p:sp>
          <p:nvSpPr>
            <p:cNvPr id="158" name="Google Shape;158;p17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61" name="Google Shape;161;p17"/>
          <p:cNvSpPr/>
          <p:nvPr/>
        </p:nvSpPr>
        <p:spPr>
          <a:xfrm>
            <a:off x="457210" y="1110136"/>
            <a:ext cx="2198400" cy="102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457209" y="1110132"/>
            <a:ext cx="2198400" cy="4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63" name="Google Shape;163;p17"/>
          <p:cNvGrpSpPr/>
          <p:nvPr/>
        </p:nvGrpSpPr>
        <p:grpSpPr>
          <a:xfrm>
            <a:off x="457198" y="2210972"/>
            <a:ext cx="3035401" cy="1029825"/>
            <a:chOff x="457198" y="2913323"/>
            <a:chExt cx="3035401" cy="1373100"/>
          </a:xfrm>
        </p:grpSpPr>
        <p:sp>
          <p:nvSpPr>
            <p:cNvPr id="164" name="Google Shape;164;p17"/>
            <p:cNvSpPr/>
            <p:nvPr/>
          </p:nvSpPr>
          <p:spPr>
            <a:xfrm>
              <a:off x="457199" y="2913323"/>
              <a:ext cx="3035400" cy="1373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457198" y="2913323"/>
              <a:ext cx="3035400" cy="63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66" name="Google Shape;166;p17"/>
          <p:cNvGrpSpPr/>
          <p:nvPr/>
        </p:nvGrpSpPr>
        <p:grpSpPr>
          <a:xfrm>
            <a:off x="457199" y="3303509"/>
            <a:ext cx="8181900" cy="1029825"/>
            <a:chOff x="457199" y="4370039"/>
            <a:chExt cx="8181900" cy="1373100"/>
          </a:xfrm>
        </p:grpSpPr>
        <p:sp>
          <p:nvSpPr>
            <p:cNvPr id="167" name="Google Shape;167;p17"/>
            <p:cNvSpPr/>
            <p:nvPr/>
          </p:nvSpPr>
          <p:spPr>
            <a:xfrm>
              <a:off x="457199" y="4370039"/>
              <a:ext cx="8181900" cy="1373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457199" y="4370039"/>
              <a:ext cx="8181900" cy="63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69" name="Google Shape;169;p17"/>
          <p:cNvGrpSpPr/>
          <p:nvPr/>
        </p:nvGrpSpPr>
        <p:grpSpPr>
          <a:xfrm>
            <a:off x="2746375" y="1110136"/>
            <a:ext cx="2762400" cy="1029825"/>
            <a:chOff x="2746375" y="1480176"/>
            <a:chExt cx="2762400" cy="1373100"/>
          </a:xfrm>
        </p:grpSpPr>
        <p:sp>
          <p:nvSpPr>
            <p:cNvPr id="170" name="Google Shape;170;p17"/>
            <p:cNvSpPr/>
            <p:nvPr/>
          </p:nvSpPr>
          <p:spPr>
            <a:xfrm>
              <a:off x="2746375" y="1480176"/>
              <a:ext cx="2762400" cy="1373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2746375" y="1480176"/>
              <a:ext cx="2762400" cy="63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72" name="Google Shape;172;p17"/>
          <p:cNvGrpSpPr/>
          <p:nvPr/>
        </p:nvGrpSpPr>
        <p:grpSpPr>
          <a:xfrm>
            <a:off x="5611034" y="1110136"/>
            <a:ext cx="3027927" cy="1029825"/>
            <a:chOff x="5556249" y="1480176"/>
            <a:chExt cx="3082801" cy="1373100"/>
          </a:xfrm>
        </p:grpSpPr>
        <p:sp>
          <p:nvSpPr>
            <p:cNvPr id="173" name="Google Shape;173;p17"/>
            <p:cNvSpPr/>
            <p:nvPr/>
          </p:nvSpPr>
          <p:spPr>
            <a:xfrm>
              <a:off x="5556250" y="1480176"/>
              <a:ext cx="3082800" cy="1373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5556249" y="1480176"/>
              <a:ext cx="3082800" cy="63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75" name="Google Shape;175;p17"/>
          <p:cNvGrpSpPr/>
          <p:nvPr/>
        </p:nvGrpSpPr>
        <p:grpSpPr>
          <a:xfrm>
            <a:off x="3582582" y="2210972"/>
            <a:ext cx="5056259" cy="1029825"/>
            <a:chOff x="3556000" y="2913323"/>
            <a:chExt cx="5083200" cy="1373100"/>
          </a:xfrm>
        </p:grpSpPr>
        <p:sp>
          <p:nvSpPr>
            <p:cNvPr id="176" name="Google Shape;176;p17"/>
            <p:cNvSpPr/>
            <p:nvPr/>
          </p:nvSpPr>
          <p:spPr>
            <a:xfrm>
              <a:off x="3556000" y="2913323"/>
              <a:ext cx="5083200" cy="1373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3556000" y="2913323"/>
              <a:ext cx="5083200" cy="63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78" name="Google Shape;178;p17"/>
          <p:cNvSpPr txBox="1"/>
          <p:nvPr>
            <p:ph idx="1" type="body"/>
          </p:nvPr>
        </p:nvSpPr>
        <p:spPr>
          <a:xfrm>
            <a:off x="457201" y="1197944"/>
            <a:ext cx="21984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>
                <a:solidFill>
                  <a:schemeClr val="accen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9" name="Google Shape;179;p17"/>
          <p:cNvSpPr txBox="1"/>
          <p:nvPr>
            <p:ph idx="2" type="body"/>
          </p:nvPr>
        </p:nvSpPr>
        <p:spPr>
          <a:xfrm>
            <a:off x="457210" y="1775180"/>
            <a:ext cx="219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sz="2400">
                <a:solidFill>
                  <a:schemeClr val="accen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0" name="Google Shape;180;p17"/>
          <p:cNvSpPr txBox="1"/>
          <p:nvPr>
            <p:ph idx="3" type="body"/>
          </p:nvPr>
        </p:nvSpPr>
        <p:spPr>
          <a:xfrm>
            <a:off x="2746376" y="1197944"/>
            <a:ext cx="27624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>
                <a:solidFill>
                  <a:schemeClr val="accen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1" name="Google Shape;181;p17"/>
          <p:cNvSpPr txBox="1"/>
          <p:nvPr>
            <p:ph idx="4" type="body"/>
          </p:nvPr>
        </p:nvSpPr>
        <p:spPr>
          <a:xfrm>
            <a:off x="2746378" y="1775180"/>
            <a:ext cx="2762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sz="2400">
                <a:solidFill>
                  <a:schemeClr val="accen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2" name="Google Shape;182;p17"/>
          <p:cNvSpPr txBox="1"/>
          <p:nvPr>
            <p:ph idx="5" type="body"/>
          </p:nvPr>
        </p:nvSpPr>
        <p:spPr>
          <a:xfrm>
            <a:off x="5611093" y="1197944"/>
            <a:ext cx="30282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>
                <a:solidFill>
                  <a:schemeClr val="accen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3" name="Google Shape;183;p17"/>
          <p:cNvSpPr txBox="1"/>
          <p:nvPr>
            <p:ph idx="6" type="body"/>
          </p:nvPr>
        </p:nvSpPr>
        <p:spPr>
          <a:xfrm>
            <a:off x="5611099" y="1775180"/>
            <a:ext cx="3028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sz="2400">
                <a:solidFill>
                  <a:schemeClr val="accen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4" name="Google Shape;184;p17"/>
          <p:cNvSpPr txBox="1"/>
          <p:nvPr>
            <p:ph idx="7" type="body"/>
          </p:nvPr>
        </p:nvSpPr>
        <p:spPr>
          <a:xfrm>
            <a:off x="3582731" y="2283875"/>
            <a:ext cx="50565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>
                <a:solidFill>
                  <a:schemeClr val="dk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5" name="Google Shape;185;p17"/>
          <p:cNvSpPr txBox="1"/>
          <p:nvPr>
            <p:ph idx="8" type="body"/>
          </p:nvPr>
        </p:nvSpPr>
        <p:spPr>
          <a:xfrm>
            <a:off x="3582730" y="2861109"/>
            <a:ext cx="5056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sz="2400">
                <a:solidFill>
                  <a:schemeClr val="dk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6" name="Google Shape;186;p17"/>
          <p:cNvSpPr txBox="1"/>
          <p:nvPr>
            <p:ph idx="9" type="body"/>
          </p:nvPr>
        </p:nvSpPr>
        <p:spPr>
          <a:xfrm>
            <a:off x="457200" y="2283875"/>
            <a:ext cx="30354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>
                <a:solidFill>
                  <a:schemeClr val="dk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7" name="Google Shape;187;p17"/>
          <p:cNvSpPr txBox="1"/>
          <p:nvPr>
            <p:ph idx="13" type="body"/>
          </p:nvPr>
        </p:nvSpPr>
        <p:spPr>
          <a:xfrm>
            <a:off x="457206" y="2861109"/>
            <a:ext cx="303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sz="2400">
                <a:solidFill>
                  <a:schemeClr val="dk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8" name="Google Shape;188;p17"/>
          <p:cNvSpPr txBox="1"/>
          <p:nvPr>
            <p:ph idx="14" type="body"/>
          </p:nvPr>
        </p:nvSpPr>
        <p:spPr>
          <a:xfrm>
            <a:off x="457201" y="3385708"/>
            <a:ext cx="81819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>
                <a:solidFill>
                  <a:schemeClr val="lt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9" name="Google Shape;189;p17"/>
          <p:cNvSpPr txBox="1"/>
          <p:nvPr>
            <p:ph idx="15" type="body"/>
          </p:nvPr>
        </p:nvSpPr>
        <p:spPr>
          <a:xfrm>
            <a:off x="457197" y="3962944"/>
            <a:ext cx="8181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sz="2400">
                <a:solidFill>
                  <a:schemeClr val="lt2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nn Diagram" showMasterSp="0">
  <p:cSld name="Venn Diagram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/>
          <p:nvPr/>
        </p:nvSpPr>
        <p:spPr>
          <a:xfrm>
            <a:off x="1602040" y="1009064"/>
            <a:ext cx="3742800" cy="374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3764025" y="997539"/>
            <a:ext cx="3742800" cy="3742800"/>
          </a:xfrm>
          <a:prstGeom prst="ellipse">
            <a:avLst/>
          </a:prstGeom>
          <a:solidFill>
            <a:schemeClr val="accent3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8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18"/>
          <p:cNvSpPr txBox="1"/>
          <p:nvPr>
            <p:ph type="title"/>
          </p:nvPr>
        </p:nvSpPr>
        <p:spPr>
          <a:xfrm>
            <a:off x="1622280" y="2589950"/>
            <a:ext cx="19476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  <a:defRPr b="0"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5" name="Google Shape;195;p18"/>
          <p:cNvGrpSpPr/>
          <p:nvPr/>
        </p:nvGrpSpPr>
        <p:grpSpPr>
          <a:xfrm>
            <a:off x="-5079" y="708812"/>
            <a:ext cx="8691895" cy="47487"/>
            <a:chOff x="685800" y="1794746"/>
            <a:chExt cx="7772418" cy="179400"/>
          </a:xfrm>
        </p:grpSpPr>
        <p:sp>
          <p:nvSpPr>
            <p:cNvPr id="196" name="Google Shape;196;p18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99" name="Google Shape;199;p18"/>
          <p:cNvSpPr txBox="1"/>
          <p:nvPr>
            <p:ph idx="1" type="body"/>
          </p:nvPr>
        </p:nvSpPr>
        <p:spPr>
          <a:xfrm>
            <a:off x="310162" y="0"/>
            <a:ext cx="7986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18"/>
          <p:cNvSpPr txBox="1"/>
          <p:nvPr>
            <p:ph idx="2" type="body"/>
          </p:nvPr>
        </p:nvSpPr>
        <p:spPr>
          <a:xfrm>
            <a:off x="3569790" y="2589610"/>
            <a:ext cx="19686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18"/>
          <p:cNvSpPr txBox="1"/>
          <p:nvPr>
            <p:ph idx="3" type="body"/>
          </p:nvPr>
        </p:nvSpPr>
        <p:spPr>
          <a:xfrm>
            <a:off x="5538290" y="2589610"/>
            <a:ext cx="19686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" showMasterSp="0">
  <p:cSld name="1_Picture with Caption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/>
          <p:nvPr/>
        </p:nvSpPr>
        <p:spPr>
          <a:xfrm>
            <a:off x="312469" y="4593469"/>
            <a:ext cx="2229600" cy="52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4" name="Google Shape;204;p19"/>
          <p:cNvSpPr/>
          <p:nvPr>
            <p:ph idx="2" type="pic"/>
          </p:nvPr>
        </p:nvSpPr>
        <p:spPr>
          <a:xfrm>
            <a:off x="-14817" y="0"/>
            <a:ext cx="9186300" cy="41859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19"/>
          <p:cNvSpPr txBox="1"/>
          <p:nvPr>
            <p:ph idx="1" type="body"/>
          </p:nvPr>
        </p:nvSpPr>
        <p:spPr>
          <a:xfrm>
            <a:off x="465844" y="4471120"/>
            <a:ext cx="58137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6" name="Google Shape;206;p19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7" name="Google Shape;207;p19"/>
          <p:cNvGrpSpPr/>
          <p:nvPr/>
        </p:nvGrpSpPr>
        <p:grpSpPr>
          <a:xfrm>
            <a:off x="-42331" y="4185826"/>
            <a:ext cx="9203320" cy="47487"/>
            <a:chOff x="685800" y="1794746"/>
            <a:chExt cx="7772418" cy="179400"/>
          </a:xfrm>
        </p:grpSpPr>
        <p:sp>
          <p:nvSpPr>
            <p:cNvPr id="208" name="Google Shape;208;p19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">
  <p:cSld name="1_Divider Slide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/>
          <p:nvPr/>
        </p:nvSpPr>
        <p:spPr>
          <a:xfrm>
            <a:off x="-56445" y="5"/>
            <a:ext cx="9206100" cy="5151300"/>
          </a:xfrm>
          <a:prstGeom prst="rect">
            <a:avLst/>
          </a:prstGeom>
          <a:solidFill>
            <a:srgbClr val="0014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3" name="Google Shape;213;p20"/>
          <p:cNvPicPr preferRelativeResize="0"/>
          <p:nvPr/>
        </p:nvPicPr>
        <p:blipFill rotWithShape="1">
          <a:blip r:embed="rId2">
            <a:alphaModFix amt="9000"/>
          </a:blip>
          <a:srcRect b="0" l="0" r="0" t="0"/>
          <a:stretch/>
        </p:blipFill>
        <p:spPr>
          <a:xfrm>
            <a:off x="199388" y="151675"/>
            <a:ext cx="3080816" cy="34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0"/>
          <p:cNvSpPr txBox="1"/>
          <p:nvPr>
            <p:ph type="ctrTitle"/>
          </p:nvPr>
        </p:nvSpPr>
        <p:spPr>
          <a:xfrm>
            <a:off x="958151" y="1073526"/>
            <a:ext cx="7397100" cy="174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0"/>
          <p:cNvSpPr txBox="1"/>
          <p:nvPr>
            <p:ph idx="1" type="subTitle"/>
          </p:nvPr>
        </p:nvSpPr>
        <p:spPr>
          <a:xfrm>
            <a:off x="958151" y="3255792"/>
            <a:ext cx="73971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94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94"/>
                </a:solidFill>
              </a:defRPr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94"/>
                </a:solidFill>
              </a:defRPr>
            </a:lvl4pPr>
            <a:lvl5pPr lvl="4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94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9pPr>
          </a:lstStyle>
          <a:p/>
        </p:txBody>
      </p:sp>
      <p:grpSp>
        <p:nvGrpSpPr>
          <p:cNvPr id="216" name="Google Shape;216;p20"/>
          <p:cNvGrpSpPr/>
          <p:nvPr/>
        </p:nvGrpSpPr>
        <p:grpSpPr>
          <a:xfrm rot="10800000">
            <a:off x="194" y="3001129"/>
            <a:ext cx="8355349" cy="57462"/>
            <a:chOff x="685800" y="1794746"/>
            <a:chExt cx="7772418" cy="179400"/>
          </a:xfrm>
        </p:grpSpPr>
        <p:sp>
          <p:nvSpPr>
            <p:cNvPr id="217" name="Google Shape;217;p20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descr="A logo of a university of pennsylvania&#10;&#10;Description automatically generated" id="220" name="Google Shape;2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866" y="4107443"/>
            <a:ext cx="1258325" cy="839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4" name="Google Shape;24;p3"/>
          <p:cNvGrpSpPr/>
          <p:nvPr/>
        </p:nvGrpSpPr>
        <p:grpSpPr>
          <a:xfrm>
            <a:off x="-5079" y="708812"/>
            <a:ext cx="8691895" cy="47487"/>
            <a:chOff x="685800" y="1794746"/>
            <a:chExt cx="7772418" cy="179400"/>
          </a:xfrm>
        </p:grpSpPr>
        <p:sp>
          <p:nvSpPr>
            <p:cNvPr id="25" name="Google Shape;25;p3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457200" y="1104904"/>
            <a:ext cx="8082600" cy="3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icture with Caption">
  <p:cSld name="2_Picture with Caption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/>
          <p:nvPr/>
        </p:nvSpPr>
        <p:spPr>
          <a:xfrm>
            <a:off x="363798" y="4553643"/>
            <a:ext cx="2229600" cy="58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3" name="Google Shape;223;p21"/>
          <p:cNvSpPr/>
          <p:nvPr>
            <p:ph idx="2" type="pic"/>
          </p:nvPr>
        </p:nvSpPr>
        <p:spPr>
          <a:xfrm>
            <a:off x="-25400" y="1011586"/>
            <a:ext cx="9186300" cy="41382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21"/>
          <p:cNvSpPr/>
          <p:nvPr/>
        </p:nvSpPr>
        <p:spPr>
          <a:xfrm>
            <a:off x="-21167" y="-3292"/>
            <a:ext cx="9178800" cy="96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5" name="Google Shape;225;p21"/>
          <p:cNvSpPr txBox="1"/>
          <p:nvPr>
            <p:ph idx="1" type="body"/>
          </p:nvPr>
        </p:nvSpPr>
        <p:spPr>
          <a:xfrm>
            <a:off x="465844" y="231435"/>
            <a:ext cx="82209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26" name="Google Shape;226;p21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7" name="Google Shape;227;p21"/>
          <p:cNvGrpSpPr/>
          <p:nvPr/>
        </p:nvGrpSpPr>
        <p:grpSpPr>
          <a:xfrm>
            <a:off x="-21145" y="964078"/>
            <a:ext cx="9176117" cy="47487"/>
            <a:chOff x="685800" y="1794746"/>
            <a:chExt cx="7772418" cy="179400"/>
          </a:xfrm>
        </p:grpSpPr>
        <p:sp>
          <p:nvSpPr>
            <p:cNvPr id="228" name="Google Shape;228;p21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 (No Image Insert Button)">
  <p:cSld name="1_Picture with Caption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/>
          <p:nvPr/>
        </p:nvSpPr>
        <p:spPr>
          <a:xfrm>
            <a:off x="312469" y="4593469"/>
            <a:ext cx="2229600" cy="52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3" name="Google Shape;233;p22"/>
          <p:cNvSpPr txBox="1"/>
          <p:nvPr>
            <p:ph idx="1" type="body"/>
          </p:nvPr>
        </p:nvSpPr>
        <p:spPr>
          <a:xfrm>
            <a:off x="465844" y="4471120"/>
            <a:ext cx="58137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34" name="Google Shape;234;p22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5" name="Google Shape;235;p22"/>
          <p:cNvGrpSpPr/>
          <p:nvPr/>
        </p:nvGrpSpPr>
        <p:grpSpPr>
          <a:xfrm>
            <a:off x="-42331" y="4185826"/>
            <a:ext cx="9203320" cy="47487"/>
            <a:chOff x="685800" y="1794746"/>
            <a:chExt cx="7772418" cy="179400"/>
          </a:xfrm>
        </p:grpSpPr>
        <p:sp>
          <p:nvSpPr>
            <p:cNvPr id="236" name="Google Shape;236;p22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7" name="Google Shape;237;p22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>
  <p:cSld name="3_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9" y="0"/>
            <a:ext cx="9144000" cy="5143500"/>
          </a:xfrm>
          <a:prstGeom prst="rect">
            <a:avLst/>
          </a:prstGeom>
          <a:solidFill>
            <a:srgbClr val="D7DA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430464" y="902369"/>
            <a:ext cx="8229600" cy="3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4" name="Google Shape;34;p4"/>
          <p:cNvGrpSpPr/>
          <p:nvPr/>
        </p:nvGrpSpPr>
        <p:grpSpPr>
          <a:xfrm>
            <a:off x="-5079" y="708812"/>
            <a:ext cx="8691895" cy="47487"/>
            <a:chOff x="685800" y="1794746"/>
            <a:chExt cx="7772418" cy="179400"/>
          </a:xfrm>
        </p:grpSpPr>
        <p:sp>
          <p:nvSpPr>
            <p:cNvPr id="35" name="Google Shape;35;p4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38" name="Google Shape;3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645" y="4739217"/>
            <a:ext cx="1607208" cy="276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5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430464" y="902369"/>
            <a:ext cx="8229600" cy="3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43" name="Google Shape;43;p5"/>
          <p:cNvGrpSpPr/>
          <p:nvPr/>
        </p:nvGrpSpPr>
        <p:grpSpPr>
          <a:xfrm>
            <a:off x="-5079" y="708812"/>
            <a:ext cx="8691895" cy="47487"/>
            <a:chOff x="685800" y="1794746"/>
            <a:chExt cx="7772418" cy="179400"/>
          </a:xfrm>
        </p:grpSpPr>
        <p:sp>
          <p:nvSpPr>
            <p:cNvPr id="44" name="Google Shape;44;p5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363798" y="4553643"/>
            <a:ext cx="2229600" cy="58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Google Shape;49;p6"/>
          <p:cNvSpPr/>
          <p:nvPr>
            <p:ph idx="2" type="pic"/>
          </p:nvPr>
        </p:nvSpPr>
        <p:spPr>
          <a:xfrm>
            <a:off x="-25400" y="1011586"/>
            <a:ext cx="9186300" cy="41382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6"/>
          <p:cNvSpPr/>
          <p:nvPr/>
        </p:nvSpPr>
        <p:spPr>
          <a:xfrm>
            <a:off x="-21167" y="-3292"/>
            <a:ext cx="9178800" cy="96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465844" y="231435"/>
            <a:ext cx="82209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1145" y="964078"/>
            <a:ext cx="9176117" cy="47487"/>
            <a:chOff x="685800" y="1794746"/>
            <a:chExt cx="7772418" cy="179400"/>
          </a:xfrm>
        </p:grpSpPr>
        <p:sp>
          <p:nvSpPr>
            <p:cNvPr id="54" name="Google Shape;54;p6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>
            <a:off x="-56445" y="5"/>
            <a:ext cx="9206100" cy="5151300"/>
          </a:xfrm>
          <a:prstGeom prst="rect">
            <a:avLst/>
          </a:prstGeom>
          <a:solidFill>
            <a:srgbClr val="0014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Google Shape;59;p7"/>
          <p:cNvSpPr txBox="1"/>
          <p:nvPr>
            <p:ph type="ctrTitle"/>
          </p:nvPr>
        </p:nvSpPr>
        <p:spPr>
          <a:xfrm>
            <a:off x="958151" y="1073526"/>
            <a:ext cx="7397100" cy="174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" type="subTitle"/>
          </p:nvPr>
        </p:nvSpPr>
        <p:spPr>
          <a:xfrm>
            <a:off x="958151" y="3255792"/>
            <a:ext cx="73971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94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94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94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94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94"/>
              </a:buClr>
              <a:buSzPts val="2000"/>
              <a:buNone/>
              <a:defRPr>
                <a:solidFill>
                  <a:srgbClr val="888894"/>
                </a:solidFill>
              </a:defRPr>
            </a:lvl9pPr>
          </a:lstStyle>
          <a:p/>
        </p:txBody>
      </p:sp>
      <p:grpSp>
        <p:nvGrpSpPr>
          <p:cNvPr id="61" name="Google Shape;61;p7"/>
          <p:cNvGrpSpPr/>
          <p:nvPr/>
        </p:nvGrpSpPr>
        <p:grpSpPr>
          <a:xfrm rot="10800000">
            <a:off x="194" y="3001129"/>
            <a:ext cx="8355349" cy="57462"/>
            <a:chOff x="685800" y="1794746"/>
            <a:chExt cx="7772418" cy="179400"/>
          </a:xfrm>
        </p:grpSpPr>
        <p:sp>
          <p:nvSpPr>
            <p:cNvPr id="62" name="Google Shape;62;p7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4" name="Google Shape;64;p7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descr="A black and white logo&#10;&#10;Description automatically generated" id="65" name="Google Shape;6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35074" y="4314942"/>
            <a:ext cx="2620116" cy="424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idx="1" type="body"/>
          </p:nvPr>
        </p:nvSpPr>
        <p:spPr>
          <a:xfrm>
            <a:off x="457200" y="1104904"/>
            <a:ext cx="4038600" cy="3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8" name="Google Shape;68;p8"/>
          <p:cNvSpPr txBox="1"/>
          <p:nvPr>
            <p:ph idx="2" type="body"/>
          </p:nvPr>
        </p:nvSpPr>
        <p:spPr>
          <a:xfrm>
            <a:off x="4648200" y="1104902"/>
            <a:ext cx="4038600" cy="3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1" name="Google Shape;71;p8"/>
          <p:cNvGrpSpPr/>
          <p:nvPr/>
        </p:nvGrpSpPr>
        <p:grpSpPr>
          <a:xfrm>
            <a:off x="-5079" y="708812"/>
            <a:ext cx="8691895" cy="47487"/>
            <a:chOff x="685800" y="1794746"/>
            <a:chExt cx="7772418" cy="179400"/>
          </a:xfrm>
        </p:grpSpPr>
        <p:sp>
          <p:nvSpPr>
            <p:cNvPr id="72" name="Google Shape;72;p8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>
            <p:ph idx="1" type="body"/>
          </p:nvPr>
        </p:nvSpPr>
        <p:spPr>
          <a:xfrm>
            <a:off x="457200" y="1067992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accent3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7" name="Google Shape;77;p9"/>
          <p:cNvSpPr txBox="1"/>
          <p:nvPr>
            <p:ph idx="2" type="body"/>
          </p:nvPr>
        </p:nvSpPr>
        <p:spPr>
          <a:xfrm>
            <a:off x="457200" y="1546495"/>
            <a:ext cx="40401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8" name="Google Shape;78;p9"/>
          <p:cNvSpPr txBox="1"/>
          <p:nvPr>
            <p:ph idx="3" type="body"/>
          </p:nvPr>
        </p:nvSpPr>
        <p:spPr>
          <a:xfrm>
            <a:off x="4645033" y="1066669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accent3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9"/>
          <p:cNvSpPr txBox="1"/>
          <p:nvPr>
            <p:ph idx="4" type="body"/>
          </p:nvPr>
        </p:nvSpPr>
        <p:spPr>
          <a:xfrm>
            <a:off x="4645033" y="1546495"/>
            <a:ext cx="40419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»"/>
              <a:defRPr sz="14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0" name="Google Shape;80;p9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9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2" name="Google Shape;82;p9"/>
          <p:cNvGrpSpPr/>
          <p:nvPr/>
        </p:nvGrpSpPr>
        <p:grpSpPr>
          <a:xfrm>
            <a:off x="-5079" y="708812"/>
            <a:ext cx="8691895" cy="47487"/>
            <a:chOff x="685800" y="1794746"/>
            <a:chExt cx="7772418" cy="179400"/>
          </a:xfrm>
        </p:grpSpPr>
        <p:sp>
          <p:nvSpPr>
            <p:cNvPr id="83" name="Google Shape;83;p9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2" showMasterSp="0">
  <p:cSld name="Content with Caption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/>
          <p:nvPr/>
        </p:nvSpPr>
        <p:spPr>
          <a:xfrm>
            <a:off x="239899" y="4582584"/>
            <a:ext cx="2229600" cy="39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Google Shape;88;p10"/>
          <p:cNvSpPr/>
          <p:nvPr/>
        </p:nvSpPr>
        <p:spPr>
          <a:xfrm>
            <a:off x="-42334" y="4233334"/>
            <a:ext cx="9242700" cy="91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Google Shape;89;p10"/>
          <p:cNvSpPr txBox="1"/>
          <p:nvPr>
            <p:ph idx="1" type="body"/>
          </p:nvPr>
        </p:nvSpPr>
        <p:spPr>
          <a:xfrm>
            <a:off x="465844" y="4471120"/>
            <a:ext cx="58137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0" name="Google Shape;90;p10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1" name="Google Shape;91;p10"/>
          <p:cNvGrpSpPr/>
          <p:nvPr/>
        </p:nvGrpSpPr>
        <p:grpSpPr>
          <a:xfrm>
            <a:off x="-42331" y="4185826"/>
            <a:ext cx="9203320" cy="47487"/>
            <a:chOff x="685800" y="1794746"/>
            <a:chExt cx="7772418" cy="179400"/>
          </a:xfrm>
        </p:grpSpPr>
        <p:sp>
          <p:nvSpPr>
            <p:cNvPr id="92" name="Google Shape;92;p10"/>
            <p:cNvSpPr/>
            <p:nvPr/>
          </p:nvSpPr>
          <p:spPr>
            <a:xfrm>
              <a:off x="685800" y="1794746"/>
              <a:ext cx="1170900" cy="17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1856619" y="1794746"/>
              <a:ext cx="2206500" cy="17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4063218" y="1794746"/>
              <a:ext cx="4395000" cy="17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2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30465" y="4734017"/>
            <a:ext cx="1684086" cy="2894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" type="body"/>
          </p:nvPr>
        </p:nvSpPr>
        <p:spPr>
          <a:xfrm>
            <a:off x="430464" y="1029708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9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323520" y="-19089"/>
            <a:ext cx="82296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  <a:defRPr b="0" i="0" sz="3600" u="none" cap="none" strike="noStrike">
                <a:solidFill>
                  <a:srgbClr val="95001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"/>
          <p:cNvSpPr txBox="1"/>
          <p:nvPr>
            <p:ph type="ctrTitle"/>
          </p:nvPr>
        </p:nvSpPr>
        <p:spPr>
          <a:xfrm>
            <a:off x="312900" y="1100750"/>
            <a:ext cx="8518200" cy="174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Norms and Trust: Exploring Poverty’s Roots in U.S. Communities</a:t>
            </a:r>
            <a:endParaRPr/>
          </a:p>
        </p:txBody>
      </p:sp>
      <p:sp>
        <p:nvSpPr>
          <p:cNvPr id="244" name="Google Shape;244;p23"/>
          <p:cNvSpPr txBox="1"/>
          <p:nvPr>
            <p:ph idx="1" type="subTitle"/>
          </p:nvPr>
        </p:nvSpPr>
        <p:spPr>
          <a:xfrm>
            <a:off x="958151" y="3255792"/>
            <a:ext cx="7397100" cy="73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30272"/>
              <a:buNone/>
            </a:pPr>
            <a:r>
              <a:rPr lang="en" sz="3361">
                <a:solidFill>
                  <a:schemeClr val="lt1"/>
                </a:solidFill>
              </a:rPr>
              <a:t>Cristina Bicchieri</a:t>
            </a:r>
            <a:endParaRPr sz="2932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50371"/>
              <a:buNone/>
            </a:pPr>
            <a:r>
              <a:rPr lang="en" sz="2020">
                <a:solidFill>
                  <a:schemeClr val="lt1"/>
                </a:solidFill>
              </a:rPr>
              <a:t>Daniel Putman, Masoud </a:t>
            </a:r>
            <a:r>
              <a:rPr lang="en" sz="2020">
                <a:solidFill>
                  <a:schemeClr val="lt1"/>
                </a:solidFill>
              </a:rPr>
              <a:t>Movahed</a:t>
            </a:r>
            <a:r>
              <a:rPr lang="en" sz="2020">
                <a:solidFill>
                  <a:schemeClr val="lt1"/>
                </a:solidFill>
              </a:rPr>
              <a:t>, Kevin Vallier</a:t>
            </a:r>
            <a:endParaRPr sz="202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55906"/>
              <a:buNone/>
            </a:pPr>
            <a:r>
              <a:t/>
            </a:r>
            <a:endParaRPr sz="18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Norms Diagnosis: 2x2 Vignettes</a:t>
            </a:r>
            <a:endParaRPr/>
          </a:p>
        </p:txBody>
      </p:sp>
      <p:sp>
        <p:nvSpPr>
          <p:cNvPr id="305" name="Google Shape;305;p32"/>
          <p:cNvSpPr txBox="1"/>
          <p:nvPr>
            <p:ph idx="1" type="body"/>
          </p:nvPr>
        </p:nvSpPr>
        <p:spPr>
          <a:xfrm>
            <a:off x="530700" y="780150"/>
            <a:ext cx="8082600" cy="92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8140" lvl="0" marL="4572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Respondents are randomly assigned to one of four social expectation </a:t>
            </a:r>
            <a:r>
              <a:rPr lang="en"/>
              <a:t>conditions</a:t>
            </a:r>
            <a:endParaRPr/>
          </a:p>
        </p:txBody>
      </p:sp>
      <p:graphicFrame>
        <p:nvGraphicFramePr>
          <p:cNvPr id="306" name="Google Shape;306;p32"/>
          <p:cNvGraphicFramePr/>
          <p:nvPr/>
        </p:nvGraphicFramePr>
        <p:xfrm>
          <a:off x="771525" y="185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{A9FED5F5-9830-4CEE-A7BD-731142C2A72F}</a:tableStyleId>
              </a:tblPr>
              <a:tblGrid>
                <a:gridCol w="1647825"/>
                <a:gridCol w="3038475"/>
                <a:gridCol w="2914650"/>
              </a:tblGrid>
              <a:tr h="409575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"Imagine a person who is similar to you in age, income, gender and race. This person just moved to a new community and learns that..."</a:t>
                      </a:r>
                      <a:endParaRPr b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909C"/>
                    </a:solidFill>
                  </a:tcPr>
                </a:tc>
                <a:tc hMerge="1"/>
                <a:tc hMerge="1"/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Low Normative</a:t>
                      </a:r>
                      <a:endParaRPr b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High Normative</a:t>
                      </a:r>
                      <a:endParaRPr b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Low Empirical</a:t>
                      </a:r>
                      <a:endParaRPr b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"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few</a:t>
                      </a: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people do X and 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few</a:t>
                      </a: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people approve of doing X”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"f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ew </a:t>
                      </a: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people do X and 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many</a:t>
                      </a: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people approve of doing X"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FF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High Empirical</a:t>
                      </a:r>
                      <a:endParaRPr b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"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many</a:t>
                      </a: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people do X and 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few</a:t>
                      </a: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people approve of doing X"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"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many</a:t>
                      </a: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people do X and 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many</a:t>
                      </a: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people approve of doing X"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8600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"How likely is it that this person will do X?”</a:t>
                      </a:r>
                      <a:endParaRPr b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19075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 Extremely Likely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19075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 Likely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19075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 Unlikely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28600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 Extremely Unlikely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Norms Diagnosis: Vignettes</a:t>
            </a:r>
            <a:endParaRPr/>
          </a:p>
        </p:txBody>
      </p:sp>
      <p:sp>
        <p:nvSpPr>
          <p:cNvPr id="312" name="Google Shape;312;p33"/>
          <p:cNvSpPr txBox="1"/>
          <p:nvPr>
            <p:ph idx="1" type="body"/>
          </p:nvPr>
        </p:nvSpPr>
        <p:spPr>
          <a:xfrm>
            <a:off x="457200" y="1104904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We use hypothetical characters because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(a) people have </a:t>
            </a:r>
            <a:r>
              <a:rPr lang="en">
                <a:solidFill>
                  <a:schemeClr val="accent1"/>
                </a:solidFill>
              </a:rPr>
              <a:t>difficulty imagining themselves in counterfactual situations</a:t>
            </a:r>
            <a:r>
              <a:rPr lang="en"/>
              <a:t>, and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(b) using a hypothetical individual </a:t>
            </a:r>
            <a:r>
              <a:rPr lang="en">
                <a:solidFill>
                  <a:schemeClr val="accent1"/>
                </a:solidFill>
              </a:rPr>
              <a:t>avoids social desirability bias</a:t>
            </a:r>
            <a:r>
              <a:rPr lang="en"/>
              <a:t> in responses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lang="en"/>
              <a:t>espondents' reactions to hypothetical characters reflect their own likely behavior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Norms Diagnosis: Vignettes</a:t>
            </a:r>
            <a:endParaRPr/>
          </a:p>
        </p:txBody>
      </p:sp>
      <p:sp>
        <p:nvSpPr>
          <p:cNvPr id="318" name="Google Shape;318;p34"/>
          <p:cNvSpPr txBox="1"/>
          <p:nvPr>
            <p:ph idx="1" type="body"/>
          </p:nvPr>
        </p:nvSpPr>
        <p:spPr>
          <a:xfrm>
            <a:off x="457200" y="789225"/>
            <a:ext cx="8082600" cy="380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We estimate aggregate differences in predicted behavioral outcomes between social expectation conditions. We look for: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spcBef>
                <a:spcPts val="480"/>
              </a:spcBef>
              <a:spcAft>
                <a:spcPts val="0"/>
              </a:spcAft>
              <a:buSzPct val="100000"/>
              <a:buFont typeface="Gill Sans"/>
              <a:buAutoNum type="arabicPeriod"/>
            </a:pPr>
            <a:r>
              <a:rPr lang="en"/>
              <a:t>Significant differences between high empirical and normative, and low empirical and normative expectation conditions. That is, </a:t>
            </a:r>
            <a:r>
              <a:rPr lang="en">
                <a:solidFill>
                  <a:schemeClr val="accent1"/>
                </a:solidFill>
              </a:rPr>
              <a:t>is the behavior dependent on social expectations?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5001A"/>
                </a:solidFill>
              </a:rPr>
              <a:t>If yes,</a:t>
            </a:r>
            <a:r>
              <a:rPr lang="en"/>
              <a:t> we look for: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23850" lvl="0" marL="457200" rtl="0" algn="l">
              <a:spcBef>
                <a:spcPts val="480"/>
              </a:spcBef>
              <a:spcAft>
                <a:spcPts val="0"/>
              </a:spcAft>
              <a:buSzPct val="100000"/>
              <a:buFont typeface="Gill Sans"/>
              <a:buAutoNum type="arabicPeriod"/>
            </a:pPr>
            <a:r>
              <a:rPr lang="en"/>
              <a:t>Significant differences between high empirical and low normative, and low empirical and low normative conditions. That is, </a:t>
            </a:r>
            <a:r>
              <a:rPr lang="en">
                <a:solidFill>
                  <a:srgbClr val="95001A"/>
                </a:solidFill>
              </a:rPr>
              <a:t>is the behavior dependent on empirical expectations?</a:t>
            </a:r>
            <a:endParaRPr>
              <a:solidFill>
                <a:srgbClr val="95001A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23850" lvl="0" marL="457200" rtl="0" algn="l">
              <a:spcBef>
                <a:spcPts val="480"/>
              </a:spcBef>
              <a:spcAft>
                <a:spcPts val="0"/>
              </a:spcAft>
              <a:buSzPct val="100000"/>
              <a:buFont typeface="Gill Sans"/>
              <a:buAutoNum type="arabicPeriod"/>
            </a:pPr>
            <a:r>
              <a:rPr lang="en"/>
              <a:t>Significant differences between low empirical and high normative, and low empirical and low normative conditions. That is, </a:t>
            </a:r>
            <a:r>
              <a:rPr lang="en">
                <a:solidFill>
                  <a:schemeClr val="accent1"/>
                </a:solidFill>
              </a:rPr>
              <a:t>is the behavior dependent on normative expectations?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If yes to both</a:t>
            </a:r>
            <a:r>
              <a:rPr lang="en"/>
              <a:t>, we estimate whether behavior is more dependent on empirical or normative expectations - is the norm empirically or normatively led?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Norms Diagnosis: Vignettes</a:t>
            </a:r>
            <a:endParaRPr/>
          </a:p>
        </p:txBody>
      </p:sp>
      <p:sp>
        <p:nvSpPr>
          <p:cNvPr id="324" name="Google Shape;324;p35"/>
          <p:cNvSpPr txBox="1"/>
          <p:nvPr>
            <p:ph idx="1" type="body"/>
          </p:nvPr>
        </p:nvSpPr>
        <p:spPr>
          <a:xfrm>
            <a:off x="310150" y="1104900"/>
            <a:ext cx="86343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We diagnose behaviors as follows: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If the predicted behavior is, on average:</a:t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Gill Sans"/>
              <a:buAutoNum type="arabicPeriod"/>
            </a:pPr>
            <a:r>
              <a:rPr lang="en" u="sng"/>
              <a:t>Not</a:t>
            </a:r>
            <a:r>
              <a:rPr b="1" lang="en"/>
              <a:t> </a:t>
            </a:r>
            <a:r>
              <a:rPr lang="en"/>
              <a:t>dependent on any social expectations</a:t>
            </a:r>
            <a:r>
              <a:rPr lang="en"/>
              <a:t>: </a:t>
            </a:r>
            <a:r>
              <a:rPr lang="en">
                <a:solidFill>
                  <a:schemeClr val="accent1"/>
                </a:solidFill>
              </a:rPr>
              <a:t>No norm exists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AutoNum type="arabicPeriod"/>
            </a:pPr>
            <a:r>
              <a:rPr lang="en"/>
              <a:t>Dependent only on </a:t>
            </a:r>
            <a:r>
              <a:rPr lang="en" u="sng"/>
              <a:t>empirical expectations</a:t>
            </a:r>
            <a:r>
              <a:rPr lang="en"/>
              <a:t>: </a:t>
            </a:r>
            <a:r>
              <a:rPr lang="en">
                <a:solidFill>
                  <a:srgbClr val="95001A"/>
                </a:solidFill>
              </a:rPr>
              <a:t>Descriptive norm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AutoNum type="arabicPeriod"/>
            </a:pPr>
            <a:r>
              <a:rPr lang="en"/>
              <a:t>Dependent on </a:t>
            </a:r>
            <a:r>
              <a:rPr lang="en" u="sng"/>
              <a:t>both empirical and normative expectations</a:t>
            </a:r>
            <a:r>
              <a:rPr lang="en"/>
              <a:t>: </a:t>
            </a:r>
            <a:r>
              <a:rPr lang="en">
                <a:solidFill>
                  <a:srgbClr val="95001A"/>
                </a:solidFill>
              </a:rPr>
              <a:t>Social norm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Norms Diagnosis: Vignettes</a:t>
            </a:r>
            <a:endParaRPr/>
          </a:p>
        </p:txBody>
      </p:sp>
      <p:sp>
        <p:nvSpPr>
          <p:cNvPr id="330" name="Google Shape;330;p36"/>
          <p:cNvSpPr txBox="1"/>
          <p:nvPr>
            <p:ph idx="1" type="body"/>
          </p:nvPr>
        </p:nvSpPr>
        <p:spPr>
          <a:xfrm>
            <a:off x="457200" y="861775"/>
            <a:ext cx="8082600" cy="39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6390" lvl="0" marL="4572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540"/>
              <a:buAutoNum type="arabicPeriod"/>
            </a:pPr>
            <a:r>
              <a:rPr lang="en" sz="1540"/>
              <a:t>Test 1: </a:t>
            </a:r>
            <a:r>
              <a:rPr lang="en" sz="1540">
                <a:solidFill>
                  <a:srgbClr val="95001A"/>
                </a:solidFill>
              </a:rPr>
              <a:t>Is the behavior interdependent?</a:t>
            </a:r>
            <a:r>
              <a:rPr lang="en" sz="1540"/>
              <a:t> That is, is the likelihood of behavior significantly greater between low empirical and normative, and high empirical and normative conditions?</a:t>
            </a:r>
            <a:endParaRPr sz="1540"/>
          </a:p>
          <a:p>
            <a:pPr indent="0" lvl="0" marL="4572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40"/>
          </a:p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40"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40"/>
          </a:p>
          <a:p>
            <a:pPr indent="-326390" lvl="0" marL="4572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540"/>
              <a:buAutoNum type="arabicPeriod"/>
            </a:pPr>
            <a:r>
              <a:rPr lang="en" sz="1540"/>
              <a:t>Test 2: </a:t>
            </a:r>
            <a:r>
              <a:rPr lang="en" sz="1540">
                <a:solidFill>
                  <a:srgbClr val="95001A"/>
                </a:solidFill>
              </a:rPr>
              <a:t>Do empirical expectations matter?</a:t>
            </a:r>
            <a:r>
              <a:rPr lang="en" sz="1540"/>
              <a:t> That is, is the likelihood of behavior significantly greater between low empirical and normative, and high empirical and low normative conditions? </a:t>
            </a:r>
            <a:endParaRPr sz="1540"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540"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540"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40"/>
          </a:p>
          <a:p>
            <a:pPr indent="-326390" lvl="0" marL="4572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540"/>
              <a:buAutoNum type="arabicPeriod"/>
            </a:pPr>
            <a:r>
              <a:rPr lang="en" sz="1540"/>
              <a:t>Test 3: </a:t>
            </a:r>
            <a:r>
              <a:rPr lang="en" sz="1540">
                <a:solidFill>
                  <a:srgbClr val="95001A"/>
                </a:solidFill>
              </a:rPr>
              <a:t>Do normative expectations matter?</a:t>
            </a:r>
            <a:r>
              <a:rPr lang="en" sz="1540"/>
              <a:t> That is, is the likelihood of behavior significantly greater between low empirical and normative, and low empirical and high normative conditions? </a:t>
            </a:r>
            <a:endParaRPr sz="1540"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40"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40"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40"/>
          </a:p>
        </p:txBody>
      </p:sp>
      <p:pic>
        <p:nvPicPr>
          <p:cNvPr id="331" name="Google Shape;331;p36" title="[68,70,75,&quot;https://www.codecogs.com/eqnedit.php?latex=H_0%20%3A%20%5Chat%7Bp%7D(%5Ctext%7BEE%7D_H%2C%20%5Ctext%7BNE%7D_H)%20-%20%5Chat%7Bp%7D(%5Ctext%7BEE%7D_L%2C%20%5Ctext%7BNE%7D_L)%20%5Cleq%20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7138" y="1443800"/>
            <a:ext cx="4109718" cy="2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6" title="[68,70,75,&quot;https://www.codecogs.com/eqnedit.php?latex=H_0%20%3A%20%5Chat%7Bp%7D(%5Ctext%7BEE%7D_H%2C%20%5Ctext%7BNE%7D_L)%20-%20%5Chat%7Bp%7D(%5Ctext%7BEE%7D_L%2C%20%5Ctext%7BNE%7D_L)%20%5Cleq%20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9225" y="2749575"/>
            <a:ext cx="3460155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6" title="[68,70,75,&quot;https://www.codecogs.com/eqnedit.php?latex=H_0%20%3A%20%5Chat%7Bp%7D(%5Ctext%7BEE%7D_L%2C%20%5Ctext%7BNE%7D_H)%20-%20%5Chat%7Bp%7D(%5Ctext%7BEE%7D_L%2C%20%5Ctext%7BNE%7D_L)%20%5Cleq%20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9225" y="4263275"/>
            <a:ext cx="346015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Norms Diagnosis: Vignettes</a:t>
            </a:r>
            <a:endParaRPr/>
          </a:p>
        </p:txBody>
      </p:sp>
      <p:sp>
        <p:nvSpPr>
          <p:cNvPr id="339" name="Google Shape;339;p37"/>
          <p:cNvSpPr txBox="1"/>
          <p:nvPr>
            <p:ph idx="1" type="body"/>
          </p:nvPr>
        </p:nvSpPr>
        <p:spPr>
          <a:xfrm>
            <a:off x="457150" y="914399"/>
            <a:ext cx="80826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If both empirical and normative expectations matter, we evaluate whether the social norm is empirically or normatively led.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If the resulting significance &gt; 0, the social norm is </a:t>
            </a:r>
            <a:r>
              <a:rPr lang="en">
                <a:solidFill>
                  <a:srgbClr val="95001A"/>
                </a:solidFill>
              </a:rPr>
              <a:t>empirically led. </a:t>
            </a:r>
            <a:endParaRPr>
              <a:solidFill>
                <a:srgbClr val="95001A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If the resulting significance &lt; 0, the social norm is </a:t>
            </a:r>
            <a:r>
              <a:rPr lang="en">
                <a:solidFill>
                  <a:srgbClr val="95001A"/>
                </a:solidFill>
              </a:rPr>
              <a:t>normatively led.</a:t>
            </a:r>
            <a:endParaRPr>
              <a:solidFill>
                <a:srgbClr val="95001A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If the resulting significance = 0, the social norm is</a:t>
            </a:r>
            <a:r>
              <a:rPr lang="en">
                <a:solidFill>
                  <a:srgbClr val="95001A"/>
                </a:solidFill>
              </a:rPr>
              <a:t> balanced.</a:t>
            </a:r>
            <a:endParaRPr>
              <a:solidFill>
                <a:srgbClr val="95001A"/>
              </a:solidFill>
            </a:endParaRPr>
          </a:p>
        </p:txBody>
      </p:sp>
      <p:pic>
        <p:nvPicPr>
          <p:cNvPr id="340" name="Google Shape;340;p37" title="[68,70,75,&quot;https://www.codecogs.com/eqnedit.php?latex=%5Cbegin%7Baligned%7D%20H_0%3A%20%5Cleft(%20%5Chat%7Bp%7D(%5Ctext%7BEE%7D_H%2C%20%5Ctext%7BNE%7D_L)%20-%20%5Chat%7Bp%7D(%5Ctext%7BEE%7D_L%2C%20%5Ctext%7BNE%7D_L)%20%5Cright)%20-%20%5Cleft(%20%5Chat%7Bp%7D(%5Ctext%7BEE%7D_L%2C%20%5Ctext%7BNE%7D_H)%20-%20%5Chat%7Bp%7D(%5Ctext%7BEE%7D_L%2C%20%5Ctext%7BNE%7D_L)%20%5Cright)%20%5C%5C%20%3D%20%5Chat%7Bp%7D(%5Ctext%7BEE%7D_H%2C%20%5Ctext%7BNE%7D_L)%20-%20%5Chat%7Bp%7D(%5Ctext%7BEE%7D_L%2C%20%5Ctext%7BNE%7D_H)%20%3D%200%20%5Cend%7Baligne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800" y="2250763"/>
            <a:ext cx="7644399" cy="6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8"/>
          <p:cNvSpPr txBox="1"/>
          <p:nvPr>
            <p:ph type="title"/>
          </p:nvPr>
        </p:nvSpPr>
        <p:spPr>
          <a:xfrm>
            <a:off x="310150" y="15475"/>
            <a:ext cx="86253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Norms Diagnosis: High School Dropout</a:t>
            </a:r>
            <a:endParaRPr sz="3488"/>
          </a:p>
        </p:txBody>
      </p:sp>
      <p:sp>
        <p:nvSpPr>
          <p:cNvPr id="346" name="Google Shape;346;p38"/>
          <p:cNvSpPr txBox="1"/>
          <p:nvPr>
            <p:ph idx="1" type="body"/>
          </p:nvPr>
        </p:nvSpPr>
        <p:spPr>
          <a:xfrm>
            <a:off x="457200" y="925275"/>
            <a:ext cx="8082600" cy="36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200"/>
              <a:t>We first evaluate the relationship between behavior and actual social expectations.</a:t>
            </a:r>
            <a:endParaRPr sz="2200"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935"/>
              <a:buNone/>
            </a:pPr>
            <a:r>
              <a:rPr lang="en" sz="2200"/>
              <a:t>We elicit:</a:t>
            </a:r>
            <a:endParaRPr sz="2200"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200"/>
              <a:buFont typeface="Gill Sans"/>
              <a:buAutoNum type="arabicPeriod"/>
            </a:pPr>
            <a:r>
              <a:rPr lang="en" sz="2200"/>
              <a:t>Respondent’s own high school dropout behavior (yes/no).</a:t>
            </a:r>
            <a:endParaRPr sz="2200"/>
          </a:p>
          <a:p>
            <a:pPr indent="0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200"/>
              <a:buFont typeface="Gill Sans"/>
              <a:buAutoNum type="arabicPeriod"/>
            </a:pPr>
            <a:r>
              <a:rPr lang="en" sz="2200"/>
              <a:t>“Out of 10 people that were important to you in high school, how many dropped out of high school?” (Empirical expectations)</a:t>
            </a:r>
            <a:endParaRPr sz="2200"/>
          </a:p>
          <a:p>
            <a:pPr indent="0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“Out of 10 people that were important to you in high school, how many approved of dropping out of high school?” (Normative expectations)</a:t>
            </a:r>
            <a:r>
              <a:rPr b="1" lang="en" sz="2200"/>
              <a:t> </a:t>
            </a:r>
            <a:endParaRPr b="1" sz="2200"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204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9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Norms Diagnosis: High School Dropout</a:t>
            </a:r>
            <a:endParaRPr/>
          </a:p>
        </p:txBody>
      </p:sp>
      <p:sp>
        <p:nvSpPr>
          <p:cNvPr id="352" name="Google Shape;352;p39"/>
          <p:cNvSpPr txBox="1"/>
          <p:nvPr>
            <p:ph idx="1" type="body"/>
          </p:nvPr>
        </p:nvSpPr>
        <p:spPr>
          <a:xfrm>
            <a:off x="457150" y="832753"/>
            <a:ext cx="8082600" cy="6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3690" lvl="0" marL="457200" rtl="0" algn="l">
              <a:spcBef>
                <a:spcPts val="480"/>
              </a:spcBef>
              <a:spcAft>
                <a:spcPts val="0"/>
              </a:spcAft>
              <a:buSzPts val="1340"/>
              <a:buChar char="•"/>
            </a:pPr>
            <a:r>
              <a:rPr lang="en" sz="1340"/>
              <a:t>We find </a:t>
            </a:r>
            <a:r>
              <a:rPr lang="en" sz="1340">
                <a:solidFill>
                  <a:schemeClr val="accent1"/>
                </a:solidFill>
              </a:rPr>
              <a:t>significant</a:t>
            </a:r>
            <a:r>
              <a:rPr lang="en" sz="1340"/>
              <a:t> and </a:t>
            </a:r>
            <a:r>
              <a:rPr lang="en" sz="1340">
                <a:solidFill>
                  <a:schemeClr val="accent1"/>
                </a:solidFill>
              </a:rPr>
              <a:t>positive</a:t>
            </a:r>
            <a:r>
              <a:rPr lang="en" sz="1340"/>
              <a:t> associations between the prevalence and approval of dropping out in one’s reference network, and the respondent’s likelihood of dropping out. </a:t>
            </a:r>
            <a:r>
              <a:rPr i="1" lang="en" sz="1340"/>
              <a:t>However, we cannot establish causality between social expectations and the behavior without a vignette experiment.</a:t>
            </a:r>
            <a:endParaRPr sz="1440"/>
          </a:p>
        </p:txBody>
      </p:sp>
      <p:graphicFrame>
        <p:nvGraphicFramePr>
          <p:cNvPr id="353" name="Google Shape;353;p39"/>
          <p:cNvGraphicFramePr/>
          <p:nvPr/>
        </p:nvGraphicFramePr>
        <p:xfrm>
          <a:off x="624475" y="1650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{A9FED5F5-9830-4CEE-A7BD-731142C2A72F}</a:tableStyleId>
              </a:tblPr>
              <a:tblGrid>
                <a:gridCol w="1647825"/>
                <a:gridCol w="3038475"/>
                <a:gridCol w="2914650"/>
              </a:tblGrid>
              <a:tr h="409575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"Imagine a person who is similar to you in age, income, gender and race. This person just moved to a new community and learns that..."</a:t>
                      </a:r>
                      <a:endParaRPr b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909C"/>
                    </a:solidFill>
                  </a:tcPr>
                </a:tc>
                <a:tc hMerge="1"/>
                <a:tc hMerge="1"/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Low Normative</a:t>
                      </a:r>
                      <a:endParaRPr b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High Normative</a:t>
                      </a:r>
                      <a:endParaRPr b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Low Empirical</a:t>
                      </a:r>
                      <a:endParaRPr b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"few people drop out of high school and few people approve of dropping out of high school"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"few people drop out of high school and many people approve of dropping out of high school"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FF1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High Empirical</a:t>
                      </a:r>
                      <a:endParaRPr b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"many people drop out of high school and few people approve of dropping out of high school"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"many people drop out of high school and many people approve of dropping out of high school"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8600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"How likely is it that this person will drop out of high school?</a:t>
                      </a:r>
                      <a:endParaRPr b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19075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 Extremely Likely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19075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 Likely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19075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 Unlikely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28600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 Extremely Unlikely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Norms Diagnosis: High School Dropout</a:t>
            </a:r>
            <a:endParaRPr/>
          </a:p>
        </p:txBody>
      </p:sp>
      <p:sp>
        <p:nvSpPr>
          <p:cNvPr id="359" name="Google Shape;359;p40"/>
          <p:cNvSpPr txBox="1"/>
          <p:nvPr>
            <p:ph idx="1" type="body"/>
          </p:nvPr>
        </p:nvSpPr>
        <p:spPr>
          <a:xfrm>
            <a:off x="5796550" y="826950"/>
            <a:ext cx="27432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Aggregating across conditions, we find that dropping out of high school is </a:t>
            </a:r>
            <a:r>
              <a:rPr lang="en"/>
              <a:t>dependent</a:t>
            </a:r>
            <a:r>
              <a:rPr lang="en"/>
              <a:t> on: </a:t>
            </a:r>
            <a:endParaRPr/>
          </a:p>
          <a:p>
            <a:pPr indent="-358140" lvl="0" marL="4572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Social expectations: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655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Empirical expectations, </a:t>
            </a:r>
            <a:r>
              <a:rPr b="1" lang="en"/>
              <a:t>and </a:t>
            </a:r>
            <a:endParaRPr b="1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6550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Normative expectations. </a:t>
            </a:r>
            <a:endParaRPr/>
          </a:p>
        </p:txBody>
      </p:sp>
      <p:pic>
        <p:nvPicPr>
          <p:cNvPr id="360" name="Google Shape;36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300" y="1032325"/>
            <a:ext cx="5336676" cy="307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0"/>
          <p:cNvSpPr txBox="1"/>
          <p:nvPr/>
        </p:nvSpPr>
        <p:spPr>
          <a:xfrm>
            <a:off x="0" y="4265450"/>
            <a:ext cx="9144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Thus, in both poor and non-poor communities, the behavior of dropping out of high school is influenced by a social norm.</a:t>
            </a:r>
            <a:endParaRPr sz="240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1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Norms Results Summary</a:t>
            </a:r>
            <a:endParaRPr/>
          </a:p>
        </p:txBody>
      </p:sp>
      <p:sp>
        <p:nvSpPr>
          <p:cNvPr id="367" name="Google Shape;367;p41"/>
          <p:cNvSpPr txBox="1"/>
          <p:nvPr>
            <p:ph idx="1" type="body"/>
          </p:nvPr>
        </p:nvSpPr>
        <p:spPr>
          <a:xfrm>
            <a:off x="457200" y="1104904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We find that the following behaviors ar</a:t>
            </a:r>
            <a:r>
              <a:rPr lang="en"/>
              <a:t>e</a:t>
            </a:r>
            <a:r>
              <a:rPr lang="en"/>
              <a:t> </a:t>
            </a:r>
            <a:r>
              <a:rPr lang="en">
                <a:solidFill>
                  <a:schemeClr val="accent1"/>
                </a:solidFill>
              </a:rPr>
              <a:t>influenced by e</a:t>
            </a:r>
            <a:r>
              <a:rPr lang="en">
                <a:solidFill>
                  <a:schemeClr val="accent1"/>
                </a:solidFill>
              </a:rPr>
              <a:t>mpirically led </a:t>
            </a:r>
            <a:r>
              <a:rPr lang="en">
                <a:solidFill>
                  <a:schemeClr val="accent1"/>
                </a:solidFill>
              </a:rPr>
              <a:t>social norms</a:t>
            </a:r>
            <a:r>
              <a:rPr lang="en"/>
              <a:t>: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6710" lvl="0" marL="457200" rtl="0" algn="l">
              <a:spcBef>
                <a:spcPts val="480"/>
              </a:spcBef>
              <a:spcAft>
                <a:spcPts val="0"/>
              </a:spcAft>
              <a:buSzPct val="100000"/>
              <a:buFont typeface="Gill Sans"/>
              <a:buAutoNum type="arabicPeriod"/>
            </a:pPr>
            <a:r>
              <a:rPr lang="en"/>
              <a:t>Pursuing higher education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-346710" lvl="0" marL="457200" rtl="0" algn="l">
              <a:spcBef>
                <a:spcPts val="480"/>
              </a:spcBef>
              <a:spcAft>
                <a:spcPts val="0"/>
              </a:spcAft>
              <a:buSzPct val="100000"/>
              <a:buFont typeface="Gill Sans"/>
              <a:buAutoNum type="arabicPeriod"/>
            </a:pPr>
            <a:r>
              <a:rPr lang="en"/>
              <a:t>Dropping out of high school 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6710" lvl="0" marL="457200" rtl="0" algn="l">
              <a:spcBef>
                <a:spcPts val="480"/>
              </a:spcBef>
              <a:spcAft>
                <a:spcPts val="0"/>
              </a:spcAft>
              <a:buSzPct val="100000"/>
              <a:buFont typeface="Gill Sans"/>
              <a:buAutoNum type="arabicPeriod"/>
            </a:pPr>
            <a:r>
              <a:rPr lang="en"/>
              <a:t>Applying for welfare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6710" lvl="0" marL="457200" rtl="0" algn="l">
              <a:spcBef>
                <a:spcPts val="480"/>
              </a:spcBef>
              <a:spcAft>
                <a:spcPts val="0"/>
              </a:spcAft>
              <a:buSzPct val="100000"/>
              <a:buFont typeface="Gill Sans"/>
              <a:buAutoNum type="arabicPeriod"/>
            </a:pPr>
            <a:r>
              <a:rPr lang="en"/>
              <a:t>Embarrassment when applying for welfare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6710" lvl="0" marL="457200" rtl="0" algn="l">
              <a:spcBef>
                <a:spcPts val="480"/>
              </a:spcBef>
              <a:spcAft>
                <a:spcPts val="0"/>
              </a:spcAft>
              <a:buSzPct val="120000"/>
              <a:buFont typeface="Gill Sans"/>
              <a:buAutoNum type="arabicPeriod"/>
            </a:pPr>
            <a:r>
              <a:rPr lang="en"/>
              <a:t>Responding to disrespect with violence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"/>
          <p:cNvSpPr/>
          <p:nvPr>
            <p:ph idx="2" type="pic"/>
          </p:nvPr>
        </p:nvSpPr>
        <p:spPr>
          <a:xfrm>
            <a:off x="-25400" y="1011586"/>
            <a:ext cx="9186300" cy="4138200"/>
          </a:xfrm>
          <a:prstGeom prst="rect">
            <a:avLst/>
          </a:prstGeom>
        </p:spPr>
      </p:sp>
      <p:sp>
        <p:nvSpPr>
          <p:cNvPr id="251" name="Google Shape;251;p24"/>
          <p:cNvSpPr txBox="1"/>
          <p:nvPr>
            <p:ph idx="1" type="body"/>
          </p:nvPr>
        </p:nvSpPr>
        <p:spPr>
          <a:xfrm>
            <a:off x="465844" y="231435"/>
            <a:ext cx="8220900" cy="45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52" name="Google Shape;252;p24"/>
          <p:cNvSpPr txBox="1"/>
          <p:nvPr/>
        </p:nvSpPr>
        <p:spPr>
          <a:xfrm>
            <a:off x="465849" y="1291326"/>
            <a:ext cx="7890900" cy="3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/>
          </a:bodyPr>
          <a:lstStyle/>
          <a:p>
            <a:pPr indent="-312577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715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The Role of Social Norms in Poverty</a:t>
            </a:r>
            <a:endParaRPr sz="3715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12577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Gill Sans"/>
              <a:buChar char="•"/>
            </a:pPr>
            <a:r>
              <a:rPr lang="en" sz="3715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Norms Measurement </a:t>
            </a:r>
            <a:endParaRPr sz="3715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12577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Gill Sans"/>
              <a:buChar char="•"/>
            </a:pPr>
            <a:r>
              <a:rPr lang="en" sz="3715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Norms Results: Education and Welfare</a:t>
            </a:r>
            <a:endParaRPr sz="3715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12577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Gill Sans"/>
              <a:buChar char="•"/>
            </a:pPr>
            <a:r>
              <a:rPr lang="en" sz="3715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Dimensions of Trust</a:t>
            </a:r>
            <a:endParaRPr sz="3715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12577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Gill Sans"/>
              <a:buChar char="•"/>
            </a:pPr>
            <a:r>
              <a:rPr lang="en" sz="3715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Conditionality of Behavioral Trust on Social Expectations</a:t>
            </a:r>
            <a:endParaRPr sz="3715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7780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2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3" name="Google Shape;373;p42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</a:pPr>
            <a:r>
              <a:rPr lang="en"/>
              <a:t>From Norms to Trust</a:t>
            </a:r>
            <a:endParaRPr/>
          </a:p>
        </p:txBody>
      </p:sp>
      <p:sp>
        <p:nvSpPr>
          <p:cNvPr id="374" name="Google Shape;374;p42"/>
          <p:cNvSpPr txBox="1"/>
          <p:nvPr/>
        </p:nvSpPr>
        <p:spPr>
          <a:xfrm>
            <a:off x="457200" y="1016000"/>
            <a:ext cx="7890900" cy="3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62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We further explore the causal relationship between social expectations in disordered environments (littering, stealing and violent environments), and trusting behaviors: </a:t>
            </a:r>
            <a:endParaRPr sz="262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262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9497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20"/>
              <a:buFont typeface="Gill Sans"/>
              <a:buAutoNum type="arabicPeriod"/>
            </a:pPr>
            <a:r>
              <a:rPr lang="en" sz="262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Is the environment good or not?</a:t>
            </a:r>
            <a:endParaRPr sz="262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262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9497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20"/>
              <a:buFont typeface="Gill Sans"/>
              <a:buAutoNum type="arabicPeriod"/>
            </a:pPr>
            <a:r>
              <a:rPr lang="en" sz="262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Are trusting behaviors conditional on social expectations about the environment?</a:t>
            </a:r>
            <a:endParaRPr sz="262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b="1" sz="262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262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778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990" u="none" cap="none" strike="noStrike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695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 Trust</a:t>
            </a:r>
            <a:endParaRPr/>
          </a:p>
        </p:txBody>
      </p:sp>
      <p:sp>
        <p:nvSpPr>
          <p:cNvPr id="380" name="Google Shape;380;p43"/>
          <p:cNvSpPr txBox="1"/>
          <p:nvPr>
            <p:ph idx="1" type="body"/>
          </p:nvPr>
        </p:nvSpPr>
        <p:spPr>
          <a:xfrm>
            <a:off x="430475" y="1514924"/>
            <a:ext cx="8229600" cy="307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00"/>
              <a:t>Using a behavioral trust framework (</a:t>
            </a:r>
            <a:r>
              <a:rPr lang="en" sz="2600">
                <a:solidFill>
                  <a:srgbClr val="1155CC"/>
                </a:solidFill>
              </a:rPr>
              <a:t>Person A</a:t>
            </a:r>
            <a:r>
              <a:rPr lang="en" sz="2600"/>
              <a:t> trusts </a:t>
            </a:r>
            <a:r>
              <a:rPr lang="en" sz="2600">
                <a:solidFill>
                  <a:srgbClr val="4A86E8"/>
                </a:solidFill>
              </a:rPr>
              <a:t>Person B</a:t>
            </a:r>
            <a:r>
              <a:rPr lang="en" sz="2600"/>
              <a:t> to do </a:t>
            </a:r>
            <a:r>
              <a:rPr lang="en" sz="2600">
                <a:solidFill>
                  <a:srgbClr val="FF0000"/>
                </a:solidFill>
              </a:rPr>
              <a:t>Action X</a:t>
            </a:r>
            <a:r>
              <a:rPr lang="en" sz="2600"/>
              <a:t> in </a:t>
            </a:r>
            <a:r>
              <a:rPr lang="en" sz="2600">
                <a:solidFill>
                  <a:srgbClr val="980000"/>
                </a:solidFill>
              </a:rPr>
              <a:t>Context Y</a:t>
            </a:r>
            <a:r>
              <a:rPr lang="en" sz="2600"/>
              <a:t>), we measure the </a:t>
            </a:r>
            <a:r>
              <a:rPr lang="en" sz="2600">
                <a:solidFill>
                  <a:schemeClr val="accent1"/>
                </a:solidFill>
              </a:rPr>
              <a:t>conditionality of trusting behaviors on social expectations </a:t>
            </a:r>
            <a:r>
              <a:rPr lang="en" sz="2600"/>
              <a:t>about</a:t>
            </a:r>
            <a:r>
              <a:rPr lang="en" sz="2600">
                <a:solidFill>
                  <a:schemeClr val="accent1"/>
                </a:solidFill>
              </a:rPr>
              <a:t> </a:t>
            </a:r>
            <a:r>
              <a:rPr lang="en" sz="2600"/>
              <a:t>stealing, littering, and violent environments</a:t>
            </a:r>
            <a:endParaRPr sz="2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 Trust and Norms</a:t>
            </a:r>
            <a:endParaRPr/>
          </a:p>
        </p:txBody>
      </p:sp>
      <p:sp>
        <p:nvSpPr>
          <p:cNvPr id="386" name="Google Shape;386;p44"/>
          <p:cNvSpPr txBox="1"/>
          <p:nvPr>
            <p:ph idx="1" type="body"/>
          </p:nvPr>
        </p:nvSpPr>
        <p:spPr>
          <a:xfrm>
            <a:off x="457200" y="770230"/>
            <a:ext cx="4040100" cy="777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475" u="sng">
                <a:solidFill>
                  <a:schemeClr val="dk1"/>
                </a:solidFill>
              </a:rPr>
              <a:t>Behavioral Trust Framework</a:t>
            </a:r>
            <a:endParaRPr sz="2475" u="sng">
              <a:solidFill>
                <a:schemeClr val="dk1"/>
              </a:solidFill>
            </a:endParaRPr>
          </a:p>
        </p:txBody>
      </p:sp>
      <p:sp>
        <p:nvSpPr>
          <p:cNvPr id="387" name="Google Shape;387;p44"/>
          <p:cNvSpPr txBox="1"/>
          <p:nvPr>
            <p:ph idx="2" type="body"/>
          </p:nvPr>
        </p:nvSpPr>
        <p:spPr>
          <a:xfrm>
            <a:off x="457200" y="1546495"/>
            <a:ext cx="4040100" cy="304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611">
                <a:solidFill>
                  <a:srgbClr val="1155CC"/>
                </a:solidFill>
              </a:rPr>
              <a:t>A</a:t>
            </a:r>
            <a:r>
              <a:rPr lang="en" sz="2611"/>
              <a:t> trusts </a:t>
            </a:r>
            <a:r>
              <a:rPr lang="en" sz="2611">
                <a:solidFill>
                  <a:srgbClr val="4A86E8"/>
                </a:solidFill>
              </a:rPr>
              <a:t>B</a:t>
            </a:r>
            <a:r>
              <a:rPr lang="en" sz="2611"/>
              <a:t> to do</a:t>
            </a:r>
            <a:r>
              <a:rPr lang="en" sz="2611">
                <a:solidFill>
                  <a:srgbClr val="FF0000"/>
                </a:solidFill>
              </a:rPr>
              <a:t> X</a:t>
            </a:r>
            <a:r>
              <a:rPr lang="en" sz="2611"/>
              <a:t> in </a:t>
            </a:r>
            <a:r>
              <a:rPr lang="en" sz="2611">
                <a:solidFill>
                  <a:srgbClr val="980000"/>
                </a:solidFill>
              </a:rPr>
              <a:t>Context Y</a:t>
            </a:r>
            <a:endParaRPr sz="2611"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To measure trusting behaviors, we must specify </a:t>
            </a:r>
            <a:r>
              <a:rPr lang="en" sz="2800">
                <a:solidFill>
                  <a:srgbClr val="4A86E8"/>
                </a:solidFill>
              </a:rPr>
              <a:t>B</a:t>
            </a:r>
            <a:r>
              <a:rPr lang="en" sz="2800"/>
              <a:t>, </a:t>
            </a:r>
            <a:r>
              <a:rPr lang="en" sz="2800">
                <a:solidFill>
                  <a:srgbClr val="FF0000"/>
                </a:solidFill>
              </a:rPr>
              <a:t>X</a:t>
            </a:r>
            <a:r>
              <a:rPr lang="en" sz="2800"/>
              <a:t> and </a:t>
            </a:r>
            <a:r>
              <a:rPr lang="en" sz="2800">
                <a:solidFill>
                  <a:srgbClr val="980000"/>
                </a:solidFill>
              </a:rPr>
              <a:t>Context Y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4"/>
          <p:cNvSpPr txBox="1"/>
          <p:nvPr>
            <p:ph idx="3" type="body"/>
          </p:nvPr>
        </p:nvSpPr>
        <p:spPr>
          <a:xfrm>
            <a:off x="4645025" y="732554"/>
            <a:ext cx="4041900" cy="813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Norms as Cognitive Proxies</a:t>
            </a:r>
            <a:endParaRPr u="sng">
              <a:solidFill>
                <a:schemeClr val="dk1"/>
              </a:solidFill>
            </a:endParaRPr>
          </a:p>
        </p:txBody>
      </p:sp>
      <p:sp>
        <p:nvSpPr>
          <p:cNvPr id="389" name="Google Shape;389;p44"/>
          <p:cNvSpPr txBox="1"/>
          <p:nvPr>
            <p:ph idx="4" type="body"/>
          </p:nvPr>
        </p:nvSpPr>
        <p:spPr>
          <a:xfrm>
            <a:off x="4645033" y="1546495"/>
            <a:ext cx="4041900" cy="304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935"/>
              <a:buNone/>
            </a:pPr>
            <a:r>
              <a:rPr lang="en" sz="1545"/>
              <a:t>Does A know B? If not, what is a cognitive proxy?</a:t>
            </a:r>
            <a:endParaRPr sz="1545"/>
          </a:p>
          <a:p>
            <a:pPr indent="0" lvl="0" marL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45"/>
          </a:p>
          <a:p>
            <a:pPr indent="0" lvl="0" marL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935"/>
              <a:buNone/>
            </a:pPr>
            <a:r>
              <a:rPr lang="en" sz="1545"/>
              <a:t>In Context Y, what is commonly done and expected? </a:t>
            </a:r>
            <a:endParaRPr sz="1545"/>
          </a:p>
          <a:p>
            <a:pPr indent="0" lvl="0" marL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45"/>
          </a:p>
          <a:p>
            <a:pPr indent="0" lvl="0" marL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935"/>
              <a:buNone/>
            </a:pPr>
            <a:r>
              <a:rPr lang="en" sz="1545"/>
              <a:t>Assume B is representative of the social context Y</a:t>
            </a:r>
            <a:endParaRPr sz="1545"/>
          </a:p>
          <a:p>
            <a:pPr indent="0" lvl="0" marL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45"/>
          </a:p>
          <a:p>
            <a:pPr indent="0" lvl="0" marL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935"/>
              <a:buNone/>
            </a:pPr>
            <a:r>
              <a:rPr lang="en" sz="1545"/>
              <a:t>If social expectations and conditional preferences exist, the good/bad social context is regulated by norms.</a:t>
            </a:r>
            <a:endParaRPr sz="1545"/>
          </a:p>
          <a:p>
            <a:pPr indent="0" lvl="0" marL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45"/>
          </a:p>
          <a:p>
            <a:pPr indent="0" lvl="0" marL="0" rtl="0" algn="just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935"/>
              <a:buNone/>
            </a:pPr>
            <a:r>
              <a:rPr lang="en" sz="1545"/>
              <a:t>Do such norms influence trust? </a:t>
            </a:r>
            <a:endParaRPr sz="1545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2-step Vignette </a:t>
            </a:r>
            <a:endParaRPr/>
          </a:p>
        </p:txBody>
      </p:sp>
      <p:pic>
        <p:nvPicPr>
          <p:cNvPr id="395" name="Google Shape;39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500" y="754425"/>
            <a:ext cx="4743726" cy="35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6686" y="4194275"/>
            <a:ext cx="3910618" cy="8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6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Stealing</a:t>
            </a:r>
            <a:endParaRPr/>
          </a:p>
        </p:txBody>
      </p:sp>
      <p:sp>
        <p:nvSpPr>
          <p:cNvPr id="402" name="Google Shape;402;p46"/>
          <p:cNvSpPr txBox="1"/>
          <p:nvPr>
            <p:ph idx="1" type="body"/>
          </p:nvPr>
        </p:nvSpPr>
        <p:spPr>
          <a:xfrm>
            <a:off x="430475" y="902376"/>
            <a:ext cx="8229600" cy="412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6000"/>
              <a:t>“</a:t>
            </a:r>
            <a:r>
              <a:rPr lang="en" sz="6000"/>
              <a:t>Imagine a person who is similar to you in age, income, gender, and race. This person just moved into a new community and learns that in this community, </a:t>
            </a:r>
            <a:r>
              <a:rPr lang="en" sz="6000">
                <a:solidFill>
                  <a:schemeClr val="accent2"/>
                </a:solidFill>
              </a:rPr>
              <a:t>many people steal from the local grocery store and few people think it’s okay to steal from the local grocery store. </a:t>
            </a:r>
            <a:endParaRPr sz="6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6000"/>
              <a:t>In this scenario, how likely is it that this person will:</a:t>
            </a:r>
            <a:endParaRPr sz="6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-323850" lvl="0" marL="45720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Char char="•"/>
            </a:pPr>
            <a:r>
              <a:rPr lang="en" sz="6000">
                <a:solidFill>
                  <a:schemeClr val="accent3"/>
                </a:solidFill>
              </a:rPr>
              <a:t>Lend their phone to a stranger for a call?</a:t>
            </a:r>
            <a:endParaRPr sz="6000">
              <a:solidFill>
                <a:schemeClr val="accent3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Char char="•"/>
            </a:pPr>
            <a:r>
              <a:rPr lang="en" sz="6000">
                <a:solidFill>
                  <a:schemeClr val="accent3"/>
                </a:solidFill>
              </a:rPr>
              <a:t>Expect the return of a favor from a community member?</a:t>
            </a:r>
            <a:endParaRPr sz="6000">
              <a:solidFill>
                <a:schemeClr val="accent3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Char char="•"/>
            </a:pPr>
            <a:r>
              <a:rPr lang="en" sz="6000">
                <a:solidFill>
                  <a:schemeClr val="accent3"/>
                </a:solidFill>
              </a:rPr>
              <a:t>Expect the return of a lost wallet containing money and contact information?</a:t>
            </a:r>
            <a:endParaRPr sz="6000">
              <a:solidFill>
                <a:schemeClr val="accent3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Char char="•"/>
            </a:pPr>
            <a:r>
              <a:rPr lang="en" sz="6000">
                <a:solidFill>
                  <a:schemeClr val="accent3"/>
                </a:solidFill>
              </a:rPr>
              <a:t>Receive truthful information about auto repair costs from a mechanic in the community?”</a:t>
            </a:r>
            <a:endParaRPr sz="60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7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Stealing-Trust Results Summary: Poverty Status</a:t>
            </a:r>
            <a:endParaRPr/>
          </a:p>
        </p:txBody>
      </p:sp>
      <p:sp>
        <p:nvSpPr>
          <p:cNvPr id="408" name="Google Shape;408;p47"/>
          <p:cNvSpPr txBox="1"/>
          <p:nvPr>
            <p:ph idx="1" type="body"/>
          </p:nvPr>
        </p:nvSpPr>
        <p:spPr>
          <a:xfrm>
            <a:off x="430464" y="902369"/>
            <a:ext cx="8229600" cy="369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Stratifying by poverty status</a:t>
            </a:r>
            <a:r>
              <a:rPr lang="en"/>
              <a:t>, we find the following.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"/>
              <a:t>For both poor and non-poor respondents, </a:t>
            </a:r>
            <a:r>
              <a:rPr lang="en">
                <a:solidFill>
                  <a:schemeClr val="accent1"/>
                </a:solidFill>
              </a:rPr>
              <a:t>trusting behaviors are all influenced by social norms. </a:t>
            </a:r>
            <a:r>
              <a:rPr lang="en"/>
              <a:t>These norms are </a:t>
            </a:r>
            <a:r>
              <a:rPr lang="en">
                <a:solidFill>
                  <a:schemeClr val="accent1"/>
                </a:solidFill>
              </a:rPr>
              <a:t>balanced </a:t>
            </a:r>
            <a:r>
              <a:rPr lang="en"/>
              <a:t>among poor respondents, and</a:t>
            </a:r>
            <a:r>
              <a:rPr lang="en">
                <a:solidFill>
                  <a:schemeClr val="accent1"/>
                </a:solidFill>
              </a:rPr>
              <a:t> empirically led </a:t>
            </a:r>
            <a:r>
              <a:rPr lang="en"/>
              <a:t>among non-poor respondents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9" name="Google Shape;40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025" y="3157275"/>
            <a:ext cx="2437200" cy="17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8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Littering-Trust Results Summary: Poverty Status</a:t>
            </a:r>
            <a:endParaRPr/>
          </a:p>
        </p:txBody>
      </p:sp>
      <p:sp>
        <p:nvSpPr>
          <p:cNvPr id="415" name="Google Shape;415;p48"/>
          <p:cNvSpPr txBox="1"/>
          <p:nvPr>
            <p:ph idx="1" type="body"/>
          </p:nvPr>
        </p:nvSpPr>
        <p:spPr>
          <a:xfrm>
            <a:off x="430475" y="902376"/>
            <a:ext cx="8229600" cy="412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345">
                <a:solidFill>
                  <a:schemeClr val="accent3"/>
                </a:solidFill>
              </a:rPr>
              <a:t>Stratifying by poverty status</a:t>
            </a:r>
            <a:r>
              <a:rPr lang="en" sz="3345"/>
              <a:t>, we find the following: </a:t>
            </a:r>
            <a:endParaRPr sz="3345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345"/>
          </a:p>
          <a:p>
            <a:pPr indent="-321685" lvl="1" marL="914400" rtl="0" algn="l">
              <a:spcBef>
                <a:spcPts val="360"/>
              </a:spcBef>
              <a:spcAft>
                <a:spcPts val="0"/>
              </a:spcAft>
              <a:buSzPct val="79629"/>
              <a:buChar char="–"/>
            </a:pPr>
            <a:r>
              <a:rPr lang="en" sz="2945"/>
              <a:t>For non-poor respondents, most trusting behaviors are influenced by </a:t>
            </a:r>
            <a:r>
              <a:rPr lang="en" sz="2945">
                <a:solidFill>
                  <a:schemeClr val="accent1"/>
                </a:solidFill>
              </a:rPr>
              <a:t>empirically-led or balanced social norms</a:t>
            </a:r>
            <a:r>
              <a:rPr lang="en" sz="2945"/>
              <a:t> </a:t>
            </a:r>
            <a:endParaRPr sz="2945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345"/>
          </a:p>
          <a:p>
            <a:pPr indent="-321685" lvl="1" marL="914400" rtl="0" algn="l">
              <a:spcBef>
                <a:spcPts val="360"/>
              </a:spcBef>
              <a:spcAft>
                <a:spcPts val="0"/>
              </a:spcAft>
              <a:buSzPct val="79629"/>
              <a:buChar char="–"/>
            </a:pPr>
            <a:r>
              <a:rPr lang="en" sz="2945"/>
              <a:t>For poor respondents, two trusting behaviors (lending a phone and expecting a favor to be returned) are </a:t>
            </a:r>
            <a:r>
              <a:rPr lang="en" sz="2945">
                <a:solidFill>
                  <a:schemeClr val="accent1"/>
                </a:solidFill>
              </a:rPr>
              <a:t>not interdependent behaviors. </a:t>
            </a:r>
            <a:r>
              <a:rPr lang="en" sz="2945"/>
              <a:t>Two trusting behaviors (expecting a wallet to be returned and trusting a mechanic for truthful cost estimates) are </a:t>
            </a:r>
            <a:r>
              <a:rPr lang="en" sz="2945">
                <a:solidFill>
                  <a:schemeClr val="accent1"/>
                </a:solidFill>
              </a:rPr>
              <a:t>interdependent behaviors</a:t>
            </a:r>
            <a:r>
              <a:rPr b="1" lang="en" sz="2945"/>
              <a:t> </a:t>
            </a:r>
            <a:endParaRPr b="1" sz="2945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6" name="Google Shape;41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8700" y="745375"/>
            <a:ext cx="2687724" cy="16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9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Violence-Trust Results Summary: Poverty Status</a:t>
            </a:r>
            <a:endParaRPr/>
          </a:p>
        </p:txBody>
      </p:sp>
      <p:sp>
        <p:nvSpPr>
          <p:cNvPr id="422" name="Google Shape;422;p49"/>
          <p:cNvSpPr txBox="1"/>
          <p:nvPr>
            <p:ph idx="1" type="body"/>
          </p:nvPr>
        </p:nvSpPr>
        <p:spPr>
          <a:xfrm>
            <a:off x="430475" y="902376"/>
            <a:ext cx="8229600" cy="412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Stratifying by poverty status</a:t>
            </a:r>
            <a:r>
              <a:rPr lang="en"/>
              <a:t>, we find the following.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8610" lvl="1" marL="914400" rtl="0" algn="l">
              <a:spcBef>
                <a:spcPts val="360"/>
              </a:spcBef>
              <a:spcAft>
                <a:spcPts val="0"/>
              </a:spcAft>
              <a:buSzPct val="75000"/>
              <a:buChar char="–"/>
            </a:pPr>
            <a:r>
              <a:rPr lang="en"/>
              <a:t>For non-poor respondents, trusting behaviors are largely influenced by </a:t>
            </a:r>
            <a:r>
              <a:rPr lang="en">
                <a:solidFill>
                  <a:schemeClr val="accent1"/>
                </a:solidFill>
              </a:rPr>
              <a:t>empirically-led social norms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8610" lvl="1" marL="914400" rtl="0" algn="l">
              <a:spcBef>
                <a:spcPts val="360"/>
              </a:spcBef>
              <a:spcAft>
                <a:spcPts val="0"/>
              </a:spcAft>
              <a:buSzPct val="75000"/>
              <a:buChar char="–"/>
            </a:pPr>
            <a:r>
              <a:rPr lang="en"/>
              <a:t>For poor respondents, trusting behaviors are influenced by </a:t>
            </a:r>
            <a:r>
              <a:rPr lang="en">
                <a:solidFill>
                  <a:schemeClr val="accent1"/>
                </a:solidFill>
              </a:rPr>
              <a:t>descriptive norms</a:t>
            </a:r>
            <a:r>
              <a:rPr b="1" lang="en"/>
              <a:t> </a:t>
            </a:r>
            <a:r>
              <a:rPr lang="en"/>
              <a:t>- empirical expectations but not normative expectations ones play a role in the predicted likelihood of behavior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3" name="Google Shape;42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269" y="827425"/>
            <a:ext cx="2055526" cy="20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0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Stealing-Trust Results Summary: Race/Ethnicity</a:t>
            </a:r>
            <a:endParaRPr/>
          </a:p>
        </p:txBody>
      </p:sp>
      <p:sp>
        <p:nvSpPr>
          <p:cNvPr id="429" name="Google Shape;429;p50"/>
          <p:cNvSpPr txBox="1"/>
          <p:nvPr>
            <p:ph idx="1" type="body"/>
          </p:nvPr>
        </p:nvSpPr>
        <p:spPr>
          <a:xfrm>
            <a:off x="127000" y="902375"/>
            <a:ext cx="8889900" cy="413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rPr lang="en" sz="1650">
                <a:solidFill>
                  <a:schemeClr val="accent3"/>
                </a:solidFill>
              </a:rPr>
              <a:t>Stratifying by race/ethnicity</a:t>
            </a:r>
            <a:r>
              <a:rPr lang="en" sz="1650"/>
              <a:t>, we find the following. </a:t>
            </a:r>
            <a:endParaRPr sz="165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65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65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65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650"/>
          </a:p>
          <a:p>
            <a:pPr indent="-293687" lvl="1" marL="914400" rtl="0" algn="l">
              <a:spcBef>
                <a:spcPts val="360"/>
              </a:spcBef>
              <a:spcAft>
                <a:spcPts val="0"/>
              </a:spcAft>
              <a:buSzPts val="1025"/>
              <a:buChar char="–"/>
            </a:pPr>
            <a:r>
              <a:rPr lang="en" sz="1400"/>
              <a:t>For White respondents, trusting behaviors are influenced by </a:t>
            </a:r>
            <a:r>
              <a:rPr lang="en" sz="1400">
                <a:solidFill>
                  <a:schemeClr val="accent1"/>
                </a:solidFill>
              </a:rPr>
              <a:t>social norms.</a:t>
            </a:r>
            <a:r>
              <a:rPr lang="en" sz="1400"/>
              <a:t> These norms are </a:t>
            </a:r>
            <a:r>
              <a:rPr lang="en" sz="1400">
                <a:solidFill>
                  <a:schemeClr val="accent1"/>
                </a:solidFill>
              </a:rPr>
              <a:t>balanced</a:t>
            </a:r>
            <a:r>
              <a:rPr lang="en" sz="1400"/>
              <a:t> (believing a favor would be returned and believing a mechanic would be truthful) or </a:t>
            </a:r>
            <a:r>
              <a:rPr lang="en" sz="1400">
                <a:solidFill>
                  <a:srgbClr val="95001A"/>
                </a:solidFill>
              </a:rPr>
              <a:t>empirically led </a:t>
            </a:r>
            <a:r>
              <a:rPr lang="en" sz="1400"/>
              <a:t>(lending a phone and believing a wallet would be returned)</a:t>
            </a:r>
            <a:endParaRPr sz="1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650"/>
          </a:p>
          <a:p>
            <a:pPr indent="-293687" lvl="1" marL="914400" rtl="0" algn="l">
              <a:spcBef>
                <a:spcPts val="360"/>
              </a:spcBef>
              <a:spcAft>
                <a:spcPts val="0"/>
              </a:spcAft>
              <a:buSzPts val="1025"/>
              <a:buChar char="–"/>
            </a:pPr>
            <a:r>
              <a:rPr lang="en" sz="1400"/>
              <a:t>For Black respondents, trusting behaviors are </a:t>
            </a:r>
            <a:r>
              <a:rPr lang="en" sz="1400">
                <a:solidFill>
                  <a:schemeClr val="accent1"/>
                </a:solidFill>
              </a:rPr>
              <a:t>not interdependent behaviors.</a:t>
            </a:r>
            <a:r>
              <a:rPr b="1" lang="en" sz="1400"/>
              <a:t> </a:t>
            </a:r>
            <a:r>
              <a:rPr lang="en" sz="1400"/>
              <a:t>Trust does not fall as social expectations worsen (more engagement and approval of littering)</a:t>
            </a:r>
            <a:endParaRPr sz="1400"/>
          </a:p>
          <a:p>
            <a:pPr indent="0" lvl="0" marL="91440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650"/>
          </a:p>
          <a:p>
            <a:pPr indent="-293687" lvl="1" marL="914400" rtl="0" algn="l">
              <a:spcBef>
                <a:spcPts val="360"/>
              </a:spcBef>
              <a:spcAft>
                <a:spcPts val="0"/>
              </a:spcAft>
              <a:buSzPts val="1025"/>
              <a:buChar char="–"/>
            </a:pPr>
            <a:r>
              <a:rPr lang="en" sz="1400"/>
              <a:t>For Hispanic respondents, trusting behaviors are </a:t>
            </a:r>
            <a:r>
              <a:rPr lang="en" sz="1400">
                <a:solidFill>
                  <a:schemeClr val="accent1"/>
                </a:solidFill>
              </a:rPr>
              <a:t>largely </a:t>
            </a:r>
            <a:r>
              <a:rPr lang="en" sz="1400">
                <a:solidFill>
                  <a:schemeClr val="accent1"/>
                </a:solidFill>
              </a:rPr>
              <a:t>not interdependent behaviors</a:t>
            </a:r>
            <a:r>
              <a:rPr lang="en" sz="1400"/>
              <a:t>.</a:t>
            </a:r>
            <a:r>
              <a:rPr b="1" lang="en" sz="1400"/>
              <a:t> </a:t>
            </a:r>
            <a:r>
              <a:rPr lang="en" sz="1400"/>
              <a:t>Trust does not fall as social expectations worsen (more engagement and approval of littering). Only trusting that a lost wallet will be returned is influenced by a </a:t>
            </a:r>
            <a:r>
              <a:rPr lang="en" sz="1400">
                <a:solidFill>
                  <a:schemeClr val="accent1"/>
                </a:solidFill>
              </a:rPr>
              <a:t>descriptive norm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85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950"/>
          </a:p>
        </p:txBody>
      </p:sp>
      <p:pic>
        <p:nvPicPr>
          <p:cNvPr id="430" name="Google Shape;43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8950" y="808875"/>
            <a:ext cx="2222899" cy="1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1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Littering-Trust Results Summary: Race/Ethnicity</a:t>
            </a:r>
            <a:endParaRPr/>
          </a:p>
        </p:txBody>
      </p:sp>
      <p:sp>
        <p:nvSpPr>
          <p:cNvPr id="436" name="Google Shape;436;p51"/>
          <p:cNvSpPr txBox="1"/>
          <p:nvPr>
            <p:ph idx="1" type="body"/>
          </p:nvPr>
        </p:nvSpPr>
        <p:spPr>
          <a:xfrm>
            <a:off x="430475" y="902376"/>
            <a:ext cx="8229600" cy="416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rPr lang="en" sz="1950">
                <a:solidFill>
                  <a:schemeClr val="accent3"/>
                </a:solidFill>
              </a:rPr>
              <a:t>Stratifying by race/ethnicity</a:t>
            </a:r>
            <a:r>
              <a:rPr lang="en" sz="1950"/>
              <a:t>, we find the following: </a:t>
            </a:r>
            <a:endParaRPr sz="195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95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950"/>
          </a:p>
          <a:p>
            <a:pPr indent="-312737" lvl="1" marL="914400" rtl="0" algn="l">
              <a:spcBef>
                <a:spcPts val="360"/>
              </a:spcBef>
              <a:spcAft>
                <a:spcPts val="0"/>
              </a:spcAft>
              <a:buSzPts val="1325"/>
              <a:buChar char="–"/>
            </a:pPr>
            <a:r>
              <a:rPr lang="en" sz="1700"/>
              <a:t>For White respondents, trusting behaviors are mainly influenced by </a:t>
            </a:r>
            <a:r>
              <a:rPr lang="en" sz="1700">
                <a:solidFill>
                  <a:srgbClr val="95001A"/>
                </a:solidFill>
              </a:rPr>
              <a:t>balanced </a:t>
            </a:r>
            <a:r>
              <a:rPr lang="en" sz="1700">
                <a:solidFill>
                  <a:srgbClr val="95001A"/>
                </a:solidFill>
              </a:rPr>
              <a:t>social norms.</a:t>
            </a:r>
            <a:r>
              <a:rPr lang="en" sz="1700"/>
              <a:t>  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950"/>
          </a:p>
          <a:p>
            <a:pPr indent="-312737" lvl="1" marL="914400" rtl="0" algn="l">
              <a:spcBef>
                <a:spcPts val="360"/>
              </a:spcBef>
              <a:spcAft>
                <a:spcPts val="0"/>
              </a:spcAft>
              <a:buSzPts val="1325"/>
              <a:buChar char="–"/>
            </a:pPr>
            <a:r>
              <a:rPr lang="en" sz="1700"/>
              <a:t>For Black respondents, trusting behaviors are </a:t>
            </a:r>
            <a:r>
              <a:rPr lang="en" sz="1700">
                <a:solidFill>
                  <a:srgbClr val="95001A"/>
                </a:solidFill>
              </a:rPr>
              <a:t>not interdependent behaviors. </a:t>
            </a:r>
            <a:r>
              <a:rPr lang="en" sz="1700"/>
              <a:t>Trust does not fall as social expectations worsen (more engagement and approval of littering)</a:t>
            </a:r>
            <a:endParaRPr sz="1700"/>
          </a:p>
          <a:p>
            <a:pPr indent="0" lvl="0" marL="91440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950"/>
          </a:p>
          <a:p>
            <a:pPr indent="-312737" lvl="1" marL="914400" rtl="0" algn="l">
              <a:spcBef>
                <a:spcPts val="360"/>
              </a:spcBef>
              <a:spcAft>
                <a:spcPts val="0"/>
              </a:spcAft>
              <a:buSzPts val="1325"/>
              <a:buChar char="–"/>
            </a:pPr>
            <a:r>
              <a:rPr lang="en" sz="1700"/>
              <a:t>For Hispanic respondents, trusting behaviors are </a:t>
            </a:r>
            <a:r>
              <a:rPr lang="en" sz="1700">
                <a:solidFill>
                  <a:schemeClr val="accent1"/>
                </a:solidFill>
              </a:rPr>
              <a:t>not interdependent behaviors.</a:t>
            </a:r>
            <a:r>
              <a:rPr b="1" lang="en" sz="1700"/>
              <a:t> </a:t>
            </a:r>
            <a:r>
              <a:rPr lang="en" sz="1700"/>
              <a:t>Trust does not fall as social expectations worsen (more engagement and approval of littering)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215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950"/>
          </a:p>
        </p:txBody>
      </p:sp>
      <p:pic>
        <p:nvPicPr>
          <p:cNvPr id="437" name="Google Shape;43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3175" y="622675"/>
            <a:ext cx="2266050" cy="13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25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</a:pPr>
            <a:r>
              <a:rPr lang="en"/>
              <a:t>Norms and Poverty</a:t>
            </a:r>
            <a:endParaRPr/>
          </a:p>
        </p:txBody>
      </p:sp>
      <p:sp>
        <p:nvSpPr>
          <p:cNvPr id="260" name="Google Shape;260;p25"/>
          <p:cNvSpPr txBox="1"/>
          <p:nvPr/>
        </p:nvSpPr>
        <p:spPr>
          <a:xfrm>
            <a:off x="457199" y="1016001"/>
            <a:ext cx="7890900" cy="3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82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Norms emerge under conditions of scarcity.</a:t>
            </a:r>
            <a:endParaRPr sz="4082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24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78704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Gill Sans"/>
              <a:buChar char="●"/>
            </a:pPr>
            <a:r>
              <a:rPr lang="en" sz="305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These norms influence behaviors that either further entrench poverty, or allow individuals to escape poverty. </a:t>
            </a:r>
            <a:endParaRPr sz="305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24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3824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We study norms on </a:t>
            </a:r>
            <a:r>
              <a:rPr lang="en" sz="3824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education, welfare, violence </a:t>
            </a:r>
            <a:endParaRPr i="0" sz="2800" u="none" cap="none" strike="noStrik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2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40"/>
              <a:t>Violence -Trust Results Summary: Race/Ethnicity</a:t>
            </a:r>
            <a:endParaRPr sz="3140"/>
          </a:p>
        </p:txBody>
      </p:sp>
      <p:sp>
        <p:nvSpPr>
          <p:cNvPr id="443" name="Google Shape;443;p52"/>
          <p:cNvSpPr txBox="1"/>
          <p:nvPr>
            <p:ph idx="1" type="body"/>
          </p:nvPr>
        </p:nvSpPr>
        <p:spPr>
          <a:xfrm>
            <a:off x="430464" y="902369"/>
            <a:ext cx="8229600" cy="369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rPr lang="en" sz="1950">
                <a:solidFill>
                  <a:schemeClr val="accent3"/>
                </a:solidFill>
              </a:rPr>
              <a:t>Stratifying by race/ethnicity</a:t>
            </a:r>
            <a:r>
              <a:rPr lang="en" sz="1950"/>
              <a:t>, we find the following. </a:t>
            </a:r>
            <a:endParaRPr sz="195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95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950"/>
          </a:p>
          <a:p>
            <a:pPr indent="-312737" lvl="1" marL="914400" rtl="0" algn="l">
              <a:spcBef>
                <a:spcPts val="360"/>
              </a:spcBef>
              <a:spcAft>
                <a:spcPts val="0"/>
              </a:spcAft>
              <a:buSzPts val="1325"/>
              <a:buChar char="–"/>
            </a:pPr>
            <a:r>
              <a:rPr lang="en" sz="1700"/>
              <a:t>For White respondents, trusting behaviors are influenced by</a:t>
            </a:r>
            <a:r>
              <a:rPr lang="en" sz="1700">
                <a:solidFill>
                  <a:schemeClr val="accent1"/>
                </a:solidFill>
              </a:rPr>
              <a:t> social norms. </a:t>
            </a:r>
            <a:r>
              <a:rPr lang="en" sz="1700"/>
              <a:t>These norms are </a:t>
            </a:r>
            <a:r>
              <a:rPr lang="en" sz="1700">
                <a:solidFill>
                  <a:schemeClr val="accent1"/>
                </a:solidFill>
              </a:rPr>
              <a:t>balanced</a:t>
            </a:r>
            <a:r>
              <a:rPr lang="en" sz="1700"/>
              <a:t> (believing a favor would be returned and believing a mechanic would be truthful) or </a:t>
            </a:r>
            <a:r>
              <a:rPr lang="en" sz="1700">
                <a:solidFill>
                  <a:srgbClr val="95001A"/>
                </a:solidFill>
              </a:rPr>
              <a:t>empirically led </a:t>
            </a:r>
            <a:r>
              <a:rPr lang="en" sz="1700"/>
              <a:t>(lending a phone and believing a wallet would be returned)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950"/>
          </a:p>
          <a:p>
            <a:pPr indent="-312737" lvl="1" marL="914400" rtl="0" algn="l">
              <a:spcBef>
                <a:spcPts val="360"/>
              </a:spcBef>
              <a:spcAft>
                <a:spcPts val="0"/>
              </a:spcAft>
              <a:buSzPts val="1325"/>
              <a:buChar char="–"/>
            </a:pPr>
            <a:r>
              <a:rPr lang="en" sz="1700"/>
              <a:t>For Black respondents, trusting behaviors are </a:t>
            </a:r>
            <a:r>
              <a:rPr lang="en" sz="1700">
                <a:solidFill>
                  <a:schemeClr val="accent1"/>
                </a:solidFill>
              </a:rPr>
              <a:t>not interdependent behaviors.</a:t>
            </a:r>
            <a:r>
              <a:rPr b="1" lang="en" sz="1700"/>
              <a:t> </a:t>
            </a:r>
            <a:r>
              <a:rPr lang="en" sz="1700"/>
              <a:t>Trust does not fall as social expectations worsen (more engagement and approval of littering) </a:t>
            </a:r>
            <a:endParaRPr sz="1700"/>
          </a:p>
          <a:p>
            <a:pPr indent="0" lvl="0" marL="91440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950"/>
          </a:p>
          <a:p>
            <a:pPr indent="-312737" lvl="1" marL="914400" rtl="0" algn="l">
              <a:spcBef>
                <a:spcPts val="360"/>
              </a:spcBef>
              <a:spcAft>
                <a:spcPts val="0"/>
              </a:spcAft>
              <a:buSzPts val="1325"/>
              <a:buChar char="–"/>
            </a:pPr>
            <a:r>
              <a:rPr lang="en" sz="1700"/>
              <a:t>For Hispanic respondents, trusting behaviors are mainly influenced by </a:t>
            </a:r>
            <a:r>
              <a:rPr lang="en" sz="1700">
                <a:solidFill>
                  <a:schemeClr val="accent1"/>
                </a:solidFill>
              </a:rPr>
              <a:t>descriptive norms</a:t>
            </a:r>
            <a:endParaRPr sz="1700">
              <a:solidFill>
                <a:srgbClr val="95001A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215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950"/>
          </a:p>
        </p:txBody>
      </p:sp>
      <p:pic>
        <p:nvPicPr>
          <p:cNvPr id="444" name="Google Shape;44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050" y="669825"/>
            <a:ext cx="1320224" cy="132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3"/>
          <p:cNvSpPr txBox="1"/>
          <p:nvPr>
            <p:ph type="ctrTitle"/>
          </p:nvPr>
        </p:nvSpPr>
        <p:spPr>
          <a:xfrm>
            <a:off x="958151" y="1073526"/>
            <a:ext cx="7397100" cy="174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Puzzle: Why are trust behaviors conditional on social environmental conditions among some racial and ethnic groups and not among others?</a:t>
            </a:r>
            <a:endParaRPr/>
          </a:p>
        </p:txBody>
      </p:sp>
      <p:sp>
        <p:nvSpPr>
          <p:cNvPr id="450" name="Google Shape;450;p53"/>
          <p:cNvSpPr txBox="1"/>
          <p:nvPr>
            <p:ph idx="1" type="subTitle"/>
          </p:nvPr>
        </p:nvSpPr>
        <p:spPr>
          <a:xfrm>
            <a:off x="958151" y="3255792"/>
            <a:ext cx="7397100" cy="73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4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Explanations: Future Research Agenda</a:t>
            </a:r>
            <a:endParaRPr/>
          </a:p>
        </p:txBody>
      </p:sp>
      <p:sp>
        <p:nvSpPr>
          <p:cNvPr id="456" name="Google Shape;456;p54"/>
          <p:cNvSpPr txBox="1"/>
          <p:nvPr>
            <p:ph idx="1" type="body"/>
          </p:nvPr>
        </p:nvSpPr>
        <p:spPr>
          <a:xfrm>
            <a:off x="430475" y="902376"/>
            <a:ext cx="8229600" cy="417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27659" lvl="0" marL="457200" rtl="0" algn="l">
              <a:spcBef>
                <a:spcPts val="360"/>
              </a:spcBef>
              <a:spcAft>
                <a:spcPts val="0"/>
              </a:spcAft>
              <a:buSzPct val="69026"/>
              <a:buChar char="•"/>
            </a:pPr>
            <a:r>
              <a:rPr lang="en" sz="3228"/>
              <a:t>Variations in the conditionality of trust behaviors on social environmental conditions by racial and ethnic group may be the result of: </a:t>
            </a:r>
            <a:endParaRPr sz="3228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8610" lvl="0" marL="457200" rtl="0" algn="l">
              <a:spcBef>
                <a:spcPts val="360"/>
              </a:spcBef>
              <a:spcAft>
                <a:spcPts val="0"/>
              </a:spcAft>
              <a:buSzPct val="64285"/>
              <a:buFont typeface="Gill Sans"/>
              <a:buAutoNum type="arabicPeriod"/>
            </a:pPr>
            <a:r>
              <a:rPr lang="en">
                <a:solidFill>
                  <a:schemeClr val="accent1"/>
                </a:solidFill>
              </a:rPr>
              <a:t>Respondents’ prior experiences with the behaviors examined - littering, stealing, and using violence. </a:t>
            </a:r>
            <a:r>
              <a:rPr lang="en"/>
              <a:t>For instance, those who live in communities where littering is common may not to condition trust in their community members on littering conditions.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8610" lvl="0" marL="457200" rtl="0" algn="l">
              <a:spcBef>
                <a:spcPts val="360"/>
              </a:spcBef>
              <a:spcAft>
                <a:spcPts val="0"/>
              </a:spcAft>
              <a:buSzPct val="64285"/>
              <a:buFont typeface="Gill Sans"/>
              <a:buAutoNum type="arabicPeriod"/>
            </a:pPr>
            <a:r>
              <a:rPr lang="en">
                <a:solidFill>
                  <a:schemeClr val="accent1"/>
                </a:solidFill>
              </a:rPr>
              <a:t>The representative individual - person B - who the hypothetical imagine they are being asked to trust. </a:t>
            </a:r>
            <a:r>
              <a:rPr lang="en"/>
              <a:t>When imagining person B (the mechanic, for instance), respondents may be using identity markers of race, income, gender or age that lead them to trust or mistrust person B.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5"/>
          <p:cNvSpPr txBox="1"/>
          <p:nvPr>
            <p:ph type="ctrTitle"/>
          </p:nvPr>
        </p:nvSpPr>
        <p:spPr>
          <a:xfrm>
            <a:off x="958151" y="1073526"/>
            <a:ext cx="7397100" cy="174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462" name="Google Shape;462;p55"/>
          <p:cNvSpPr txBox="1"/>
          <p:nvPr>
            <p:ph idx="1" type="subTitle"/>
          </p:nvPr>
        </p:nvSpPr>
        <p:spPr>
          <a:xfrm>
            <a:off x="958151" y="3255792"/>
            <a:ext cx="7397100" cy="73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6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Norms Results Summary</a:t>
            </a:r>
            <a:endParaRPr/>
          </a:p>
        </p:txBody>
      </p:sp>
      <p:graphicFrame>
        <p:nvGraphicFramePr>
          <p:cNvPr id="468" name="Google Shape;468;p56"/>
          <p:cNvGraphicFramePr/>
          <p:nvPr/>
        </p:nvGraphicFramePr>
        <p:xfrm>
          <a:off x="276688" y="101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{A9FED5F5-9830-4CEE-A7BD-731142C2A72F}</a:tableStyleId>
              </a:tblPr>
              <a:tblGrid>
                <a:gridCol w="2165550"/>
                <a:gridCol w="778525"/>
                <a:gridCol w="912750"/>
                <a:gridCol w="885900"/>
                <a:gridCol w="921700"/>
                <a:gridCol w="912750"/>
                <a:gridCol w="859075"/>
                <a:gridCol w="1154375"/>
              </a:tblGrid>
              <a:tr h="806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Norm Behavior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Group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Actual Empirical Expectations &amp; Behavior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Actual Normative Expectations &amp; Behavior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Conditionality on Social Expectations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Conditionality on Empirical Expectations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Conditionality on Normative Expectations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Norms Diagnosis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600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Pursuing Higher Education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&lt; 150% FPL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Social Norm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0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&gt; 150% FPL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Social Norm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0000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High School Dropout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&lt; 150% FPL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Social Norm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0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&gt; 150% FPL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Social Norm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Applying for Welfare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&lt; 150% FPL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Social Norm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2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Embarrassment</a:t>
                      </a: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about Applying for Welfare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&lt; 150% FPL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Not Included in Survey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BD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Not Included in Survey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BD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Social Norm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637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Violence in Response to Disrespect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&lt; 150% FPL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X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X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Interdependent Behavior (Both Empirical and Normative Needed)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9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&gt; 150% FPL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40C28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✓</a:t>
                      </a:r>
                      <a:endParaRPr sz="1100">
                        <a:solidFill>
                          <a:srgbClr val="040C28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E1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Social Norm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40">
                <a:solidFill>
                  <a:schemeClr val="accent1"/>
                </a:solidFill>
              </a:rPr>
              <a:t>Littering</a:t>
            </a:r>
            <a:r>
              <a:rPr lang="en" sz="2440">
                <a:solidFill>
                  <a:schemeClr val="accent1"/>
                </a:solidFill>
              </a:rPr>
              <a:t> Vignette: Trust Behavior Conditionality, Poverty Status</a:t>
            </a:r>
            <a:endParaRPr/>
          </a:p>
        </p:txBody>
      </p:sp>
      <p:graphicFrame>
        <p:nvGraphicFramePr>
          <p:cNvPr id="474" name="Google Shape;474;p57"/>
          <p:cNvGraphicFramePr/>
          <p:nvPr/>
        </p:nvGraphicFramePr>
        <p:xfrm>
          <a:off x="342800" y="85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{A9FED5F5-9830-4CEE-A7BD-731142C2A72F}</a:tableStyleId>
              </a:tblPr>
              <a:tblGrid>
                <a:gridCol w="1420250"/>
                <a:gridCol w="1420250"/>
                <a:gridCol w="1377725"/>
                <a:gridCol w="1250150"/>
                <a:gridCol w="1284175"/>
                <a:gridCol w="1411750"/>
              </a:tblGrid>
              <a:tr h="261150">
                <a:tc grid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Vignette: Littering</a:t>
                      </a:r>
                      <a:endParaRPr b="1"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BDBD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20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Trust Behavior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Poverty Status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High Empirical, High Normative - Low Empirical, Low Normative (Test 3.0)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High Empirical, Low Normative - Low Empirical, Low Normative (Test 3.1)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Low Empirical, High Normative - Low Empirical, Low Normative (Test 3.2)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Empirical v. Normative Relative Predominance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642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Lend Phone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&lt;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12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&gt;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Balanced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642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Return Favor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&lt;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12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&gt;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Empirical Only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332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Return Wallet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&lt;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Normative + Empirical Both </a:t>
                      </a:r>
                      <a:r>
                        <a:rPr lang="en" sz="1000"/>
                        <a:t>Necessary</a:t>
                      </a:r>
                      <a:r>
                        <a:rPr lang="en" sz="1000"/>
                        <a:t> (Not Sufficient)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12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&gt;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Empirical &gt; Normative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332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Truthful Mechanic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&lt;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Normative + Empirical Both </a:t>
                      </a:r>
                      <a:r>
                        <a:rPr lang="en" sz="1000"/>
                        <a:t>Necessary</a:t>
                      </a:r>
                      <a:r>
                        <a:rPr lang="en" sz="1000"/>
                        <a:t> (Not Sufficient)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12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&gt;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Balanced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8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40"/>
              <a:t>Stealing Vignette: Trust Behavior Conditionality, Poverty Status</a:t>
            </a:r>
            <a:endParaRPr sz="2440"/>
          </a:p>
        </p:txBody>
      </p:sp>
      <p:graphicFrame>
        <p:nvGraphicFramePr>
          <p:cNvPr id="480" name="Google Shape;480;p58"/>
          <p:cNvGraphicFramePr/>
          <p:nvPr/>
        </p:nvGraphicFramePr>
        <p:xfrm>
          <a:off x="380975" y="96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{A9FED5F5-9830-4CEE-A7BD-731142C2A72F}</a:tableStyleId>
              </a:tblPr>
              <a:tblGrid>
                <a:gridCol w="1458125"/>
                <a:gridCol w="1458125"/>
                <a:gridCol w="1414475"/>
                <a:gridCol w="1283500"/>
                <a:gridCol w="1318425"/>
                <a:gridCol w="1449400"/>
              </a:tblGrid>
              <a:tr h="332000">
                <a:tc grid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Vignette: Stealing</a:t>
                      </a:r>
                      <a:endParaRPr b="1"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BDBD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78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Trust Behavior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Poverty Status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High Empirical, High Normative - Low Empirical, Low Normative (Test 3.0)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High Empirical, Low Normative - Low Empirical, Low Normative (Test 3.1)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Low Empirical, High Normative - Low Empirical, Low Normative (Test 3.2)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Empirical v. Normative Relative Predominance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197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Lend Phone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&lt;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Balanced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319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&gt;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Empirical &gt; Normative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197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Return Favor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&lt;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Balanced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319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&gt;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Empirical &gt; Normative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197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Return Wallet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&lt;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Balanced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319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&gt;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Empirical &gt; Normative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197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Truthful Mechanic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&lt;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Balanced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319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&gt;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</a:t>
                      </a:r>
                      <a:r>
                        <a:rPr lang="en" sz="1000"/>
                        <a:t>l &gt; Normative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9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40">
                <a:solidFill>
                  <a:schemeClr val="accent1"/>
                </a:solidFill>
              </a:rPr>
              <a:t>Violence </a:t>
            </a:r>
            <a:r>
              <a:rPr lang="en" sz="2440">
                <a:solidFill>
                  <a:schemeClr val="accent1"/>
                </a:solidFill>
              </a:rPr>
              <a:t>Vignette: Trust Behavior Conditionality, Poverty Status</a:t>
            </a:r>
            <a:endParaRPr/>
          </a:p>
        </p:txBody>
      </p:sp>
      <p:graphicFrame>
        <p:nvGraphicFramePr>
          <p:cNvPr id="486" name="Google Shape;486;p59"/>
          <p:cNvGraphicFramePr/>
          <p:nvPr/>
        </p:nvGraphicFramePr>
        <p:xfrm>
          <a:off x="155075" y="1023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{A9FED5F5-9830-4CEE-A7BD-731142C2A72F}</a:tableStyleId>
              </a:tblPr>
              <a:tblGrid>
                <a:gridCol w="1536725"/>
                <a:gridCol w="1536725"/>
                <a:gridCol w="1490700"/>
                <a:gridCol w="1352675"/>
                <a:gridCol w="1389500"/>
                <a:gridCol w="1527525"/>
              </a:tblGrid>
              <a:tr h="285500">
                <a:tc grid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Vignette: Using Violence</a:t>
                      </a:r>
                      <a:endParaRPr b="1"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BDBD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78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Trust Behavior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Poverty Status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High Empirical, High Normative - Low Empirical, Low Normative (Test 3.0)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High Empirical, Low Normative - Low Empirical, Low Normative (Test 3.1)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Low Empirical, High Normative - Low Empirical, Low Normative (Test 3.2)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Empirical v. Normative Relative Predominance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197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Lend Phone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&lt;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Empirical Only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319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&gt;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Empirical &gt; Normative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197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Return Favor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&lt;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Empirical Only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319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&gt;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Empirical &gt; Normative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197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Return Wallet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&lt;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Balanced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319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&gt;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Empirical &gt; Normative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197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Truthful Mechanic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&lt;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Empirical Only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319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&gt; 150% FPL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Balanced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" name="Google Shape;491;p60"/>
          <p:cNvGraphicFramePr/>
          <p:nvPr/>
        </p:nvGraphicFramePr>
        <p:xfrm>
          <a:off x="121538" y="38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{A9FED5F5-9830-4CEE-A7BD-731142C2A72F}</a:tableStyleId>
              </a:tblPr>
              <a:tblGrid>
                <a:gridCol w="1548400"/>
                <a:gridCol w="1548400"/>
                <a:gridCol w="1502000"/>
                <a:gridCol w="1362975"/>
                <a:gridCol w="1400050"/>
                <a:gridCol w="1539100"/>
              </a:tblGrid>
              <a:tr h="291700">
                <a:tc grid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Littering Vignette: Trust Behavior Conditionality, Race/Ethnicity</a:t>
                      </a:r>
                      <a:endParaRPr b="1"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BDBD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92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Trust Behavior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Poverty Status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High Empirical, High Normative - Low Empirical, Low Normative (Test 3.0)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High Empirical, Low Normative - Low Empirical, Low Normative (Test 3.1)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Low Empirical, High Normative - Low Empirical, Low Normative (Test 3.2)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Empirical v. Normative Relative Predominance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7000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Lend Phone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White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Balanced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64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Black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4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Hispanic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37000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Return Favor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White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Empirical Only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4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Black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64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Hispanic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7000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Return Wallet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White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Balanced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64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Black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4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Hispanic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37000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Truthful Mechanic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White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Balanced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4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Black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64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Hispanic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1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61"/>
          <p:cNvSpPr txBox="1"/>
          <p:nvPr>
            <p:ph idx="1" type="body"/>
          </p:nvPr>
        </p:nvSpPr>
        <p:spPr>
          <a:xfrm>
            <a:off x="430464" y="902369"/>
            <a:ext cx="8229600" cy="369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98" name="Google Shape;498;p61"/>
          <p:cNvGraphicFramePr/>
          <p:nvPr/>
        </p:nvGraphicFramePr>
        <p:xfrm>
          <a:off x="265675" y="7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{A9FED5F5-9830-4CEE-A7BD-731142C2A72F}</a:tableStyleId>
              </a:tblPr>
              <a:tblGrid>
                <a:gridCol w="1525975"/>
                <a:gridCol w="1525975"/>
                <a:gridCol w="1480300"/>
                <a:gridCol w="1343225"/>
                <a:gridCol w="1379775"/>
                <a:gridCol w="1516850"/>
              </a:tblGrid>
              <a:tr h="308725">
                <a:tc grid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Stealing </a:t>
                      </a:r>
                      <a:r>
                        <a:rPr b="1" lang="en" sz="1500"/>
                        <a:t>Vignette: Trust Behavior Conditionality, Race/Ethnicity</a:t>
                      </a:r>
                      <a:endParaRPr b="1"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BDBD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733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Trust Behavior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Poverty Status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High Empirical, High Normative - Low Empirical, Low Normative (Test 3.0)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High Empirical, Low Normative - Low Empirical, Low Normative (Test 3.1)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Low Empirical, High Normative - Low Empirical, Low Normative (Test 3.2)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Empirical v. Normative Relative Predominance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0825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Lend Phone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White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Empirical &gt; Normative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59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Black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59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Hispanic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50825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Return Favor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White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Balanced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59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Black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59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Hispanic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0825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Return Wallet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White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Empirical &gt; Normative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59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Black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08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Hispanic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Empirical Only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50825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Truthful Mechanic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White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Balanced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59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Black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59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Hispanic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26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</a:pPr>
            <a:r>
              <a:rPr lang="en"/>
              <a:t>The Role of Norms</a:t>
            </a:r>
            <a:endParaRPr/>
          </a:p>
        </p:txBody>
      </p:sp>
      <p:sp>
        <p:nvSpPr>
          <p:cNvPr id="267" name="Google Shape;267;p26"/>
          <p:cNvSpPr txBox="1"/>
          <p:nvPr/>
        </p:nvSpPr>
        <p:spPr>
          <a:xfrm>
            <a:off x="457199" y="1016001"/>
            <a:ext cx="7890900" cy="3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1578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578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Social norms</a:t>
            </a:r>
            <a:r>
              <a:rPr lang="en" sz="1578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 are behavioral rules that apply to sets of situations</a:t>
            </a:r>
            <a:r>
              <a:rPr b="1" lang="en" sz="1578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" sz="1578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(Bicchieri 2006,  2016).</a:t>
            </a:r>
            <a:endParaRPr sz="1578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578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578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Conditions for the existence of a norm in population P:</a:t>
            </a:r>
            <a:endParaRPr sz="1578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578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8856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79"/>
              <a:buFont typeface="Gill Sans"/>
              <a:buChar char="●"/>
            </a:pPr>
            <a:r>
              <a:rPr lang="en" sz="1578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Individuals in P know that the rule applies in specific situations </a:t>
            </a:r>
            <a:endParaRPr sz="1578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578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8856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79"/>
              <a:buFont typeface="Gill Sans"/>
              <a:buChar char="●"/>
            </a:pPr>
            <a:r>
              <a:rPr lang="en" sz="1578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They expect others in the reference network to follow the rule (</a:t>
            </a:r>
            <a:r>
              <a:rPr i="1" lang="en" sz="1578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empirical expectations</a:t>
            </a:r>
            <a:r>
              <a:rPr lang="en" sz="1578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1578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578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8856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79"/>
              <a:buFont typeface="Gill Sans"/>
              <a:buChar char="●"/>
            </a:pPr>
            <a:r>
              <a:rPr lang="en" sz="1578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They expect others in their reference network to believe the rule should be followed and disapprove of non-compliance </a:t>
            </a:r>
            <a:r>
              <a:rPr i="1" lang="en" sz="1578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(normative expectations)</a:t>
            </a:r>
            <a:endParaRPr i="1" sz="1578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i="1" sz="1578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8856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79"/>
              <a:buFont typeface="Gill Sans"/>
              <a:buChar char="●"/>
            </a:pPr>
            <a:r>
              <a:rPr lang="en" sz="1578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They prefer to follow the rule if they hold empirical and normative expectations (</a:t>
            </a:r>
            <a:r>
              <a:rPr lang="en" sz="1578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conditional preferences</a:t>
            </a:r>
            <a:r>
              <a:rPr lang="en" sz="1578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1578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65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2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62"/>
          <p:cNvSpPr txBox="1"/>
          <p:nvPr>
            <p:ph idx="1" type="body"/>
          </p:nvPr>
        </p:nvSpPr>
        <p:spPr>
          <a:xfrm>
            <a:off x="430464" y="902369"/>
            <a:ext cx="8229600" cy="369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05" name="Google Shape;505;p62"/>
          <p:cNvGraphicFramePr/>
          <p:nvPr/>
        </p:nvGraphicFramePr>
        <p:xfrm>
          <a:off x="52163" y="85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{A9FED5F5-9830-4CEE-A7BD-731142C2A72F}</a:tableStyleId>
              </a:tblPr>
              <a:tblGrid>
                <a:gridCol w="1563225"/>
                <a:gridCol w="1563225"/>
                <a:gridCol w="1516425"/>
                <a:gridCol w="1376025"/>
                <a:gridCol w="1413450"/>
                <a:gridCol w="1553875"/>
              </a:tblGrid>
              <a:tr h="292000">
                <a:tc grid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Using Violence </a:t>
                      </a:r>
                      <a:r>
                        <a:rPr b="1" lang="en" sz="1500"/>
                        <a:t>Vignette: Trust Behavior Conditionality, Race/Ethnicity</a:t>
                      </a:r>
                      <a:endParaRPr b="1" sz="15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BDBD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93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Trust Behavior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Poverty Status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High Empirical, High Normative - Low Empirical, Low Normative (Test 3.0)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High Empirical, Low Normative - Low Empirical, Low Normative (Test 3.1)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Low Empirical, High Normative - Low Empirical, Low Normative (Test 3.2)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Empirical v. Normative Relative Predominance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7250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Lend Phone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White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Empirical &gt; Normative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65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Black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92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Hispanic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Normative + Empirical Both Neccessary (Not Sufficient)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37250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Return Favor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White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Balanced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5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Black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65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Hispanic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7250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Return Wallet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White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Empirical &gt; Normative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65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Black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72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Hispanic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Empirical Only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37250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 sz="1000"/>
                        <a:t>Truthful Mechanic</a:t>
                      </a:r>
                      <a:endParaRPr b="1" i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White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Balanced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5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Black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 Norm (Independent Behavior)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372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Hispanic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40C28"/>
                          </a:solidFill>
                        </a:rPr>
                        <a:t>✓</a:t>
                      </a:r>
                      <a:endParaRPr sz="1200">
                        <a:solidFill>
                          <a:srgbClr val="040C28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A3C42"/>
                          </a:solidFill>
                        </a:rPr>
                        <a:t>✗</a:t>
                      </a:r>
                      <a:endParaRPr sz="1100">
                        <a:solidFill>
                          <a:srgbClr val="2A3C42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Empirical Only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/>
          <p:nvPr>
            <p:ph idx="12" type="sldNum"/>
          </p:nvPr>
        </p:nvSpPr>
        <p:spPr>
          <a:xfrm>
            <a:off x="6553200" y="47624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" name="Google Shape;273;p27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</a:pPr>
            <a:r>
              <a:rPr lang="en"/>
              <a:t>Types of Behavior</a:t>
            </a:r>
            <a:endParaRPr/>
          </a:p>
        </p:txBody>
      </p:sp>
      <p:graphicFrame>
        <p:nvGraphicFramePr>
          <p:cNvPr id="274" name="Google Shape;274;p27"/>
          <p:cNvGraphicFramePr/>
          <p:nvPr/>
        </p:nvGraphicFramePr>
        <p:xfrm>
          <a:off x="261625" y="84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{A9FED5F5-9830-4CEE-A7BD-731142C2A72F}</a:tableStyleId>
              </a:tblPr>
              <a:tblGrid>
                <a:gridCol w="1805150"/>
                <a:gridCol w="3328575"/>
                <a:gridCol w="3192925"/>
              </a:tblGrid>
              <a:tr h="525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Independent Behavior (Unconditional Preferences)</a:t>
                      </a:r>
                      <a:endParaRPr b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Interdependent Behavior (Conditional Preferences)</a:t>
                      </a:r>
                      <a:endParaRPr b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909C"/>
                    </a:solidFill>
                  </a:tcPr>
                </a:tc>
              </a:tr>
              <a:tr h="284750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Descriptive</a:t>
                      </a:r>
                      <a:endParaRPr b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Custom</a:t>
                      </a:r>
                      <a:endParaRPr i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Descriptive Norm</a:t>
                      </a:r>
                      <a:endParaRPr i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56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You 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prefer </a:t>
                      </a: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 do X because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you believe X meets your needs</a:t>
                      </a:r>
                      <a:endParaRPr b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You 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prefer</a:t>
                      </a: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to do X because 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you expect others to do X </a:t>
                      </a: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(empirical expectations)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FF1"/>
                    </a:solidFill>
                  </a:tcPr>
                </a:tc>
              </a:tr>
              <a:tr h="5256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Your choice does 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not </a:t>
                      </a: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depend on others doing X or thinking that you should do X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Your choice depends on your 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empirical expectations</a:t>
                      </a: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of others' behavior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84750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Injunctive</a:t>
                      </a:r>
                      <a:endParaRPr b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Moral Rule</a:t>
                      </a:r>
                      <a:endParaRPr i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Social Norm</a:t>
                      </a:r>
                      <a:endParaRPr i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FF1"/>
                    </a:solidFill>
                  </a:tcPr>
                </a:tc>
              </a:tr>
              <a:tr h="10075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You 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prefer</a:t>
                      </a: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to do X because 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you believe X is the right thing to do</a:t>
                      </a:r>
                      <a:endParaRPr b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You 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prefer</a:t>
                      </a: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to do X because 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you expect others to do X </a:t>
                      </a: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(empirical expectations) and 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you believe that others think that you should do X</a:t>
                      </a: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(normative expectations)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66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Your choice does 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not</a:t>
                      </a: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depend on others doing X (empirical expectations) or others thinking that you should do X (normative expectations)</a:t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Your choice depends on </a:t>
                      </a:r>
                      <a:r>
                        <a:rPr b="1" lang="en" sz="12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both empirical and normative expectations</a:t>
                      </a:r>
                      <a:endParaRPr b="1"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F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Norms</a:t>
            </a:r>
            <a:endParaRPr/>
          </a:p>
        </p:txBody>
      </p:sp>
      <p:graphicFrame>
        <p:nvGraphicFramePr>
          <p:cNvPr id="280" name="Google Shape;280;p28"/>
          <p:cNvGraphicFramePr/>
          <p:nvPr/>
        </p:nvGraphicFramePr>
        <p:xfrm>
          <a:off x="910525" y="109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{A9FED5F5-9830-4CEE-A7BD-731142C2A72F}</a:tableStyleId>
              </a:tblPr>
              <a:tblGrid>
                <a:gridCol w="3619950"/>
                <a:gridCol w="3702975"/>
              </a:tblGrid>
              <a:tr h="412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 Descriptive Norm is a...</a:t>
                      </a:r>
                      <a:endParaRPr b="1" sz="1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90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 Social Norm is a...</a:t>
                      </a:r>
                      <a:endParaRPr b="1" sz="1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909C"/>
                    </a:solidFill>
                  </a:tcPr>
                </a:tc>
              </a:tr>
              <a:tr h="412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95001A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Pattern of behavior</a:t>
                      </a:r>
                      <a:r>
                        <a:rPr lang="en" sz="1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such that</a:t>
                      </a:r>
                      <a:endParaRPr sz="1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95001A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Rule of behavior</a:t>
                      </a:r>
                      <a:r>
                        <a:rPr lang="en" sz="1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such that</a:t>
                      </a:r>
                      <a:endParaRPr sz="1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70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individuals </a:t>
                      </a:r>
                      <a:r>
                        <a:rPr lang="en" sz="1900">
                          <a:solidFill>
                            <a:schemeClr val="accen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prefer to conform to it </a:t>
                      </a:r>
                      <a:r>
                        <a:rPr lang="en" sz="1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on condition that</a:t>
                      </a:r>
                      <a:endParaRPr sz="1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F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individuals </a:t>
                      </a:r>
                      <a:r>
                        <a:rPr lang="en" sz="1900">
                          <a:solidFill>
                            <a:srgbClr val="95001A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prefer to conform to it </a:t>
                      </a:r>
                      <a:r>
                        <a:rPr lang="en" sz="1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on condition that</a:t>
                      </a:r>
                      <a:endParaRPr sz="19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FF1"/>
                    </a:solidFill>
                  </a:tcPr>
                </a:tc>
              </a:tr>
              <a:tr h="2202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they believe </a:t>
                      </a:r>
                      <a:r>
                        <a:rPr lang="en" sz="1900">
                          <a:solidFill>
                            <a:srgbClr val="95001A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most people in their reference network conform to it (empirical expectations)</a:t>
                      </a:r>
                      <a:endParaRPr sz="1900">
                        <a:solidFill>
                          <a:srgbClr val="95001A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they </a:t>
                      </a:r>
                      <a:r>
                        <a:rPr lang="en" sz="1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believe</a:t>
                      </a:r>
                      <a:r>
                        <a:rPr lang="en" sz="19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n" sz="1900">
                          <a:solidFill>
                            <a:srgbClr val="95001A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most people in their reference network conform to it (empirical expectations) and most people in their reference network believe they ought to conform to it (normative expectations)</a:t>
                      </a:r>
                      <a:endParaRPr sz="1900">
                        <a:solidFill>
                          <a:srgbClr val="95001A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9"/>
          <p:cNvSpPr txBox="1"/>
          <p:nvPr>
            <p:ph idx="12" type="sldNum"/>
          </p:nvPr>
        </p:nvSpPr>
        <p:spPr>
          <a:xfrm>
            <a:off x="6553200" y="469899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" name="Google Shape;286;p29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5001A"/>
              </a:buClr>
              <a:buSzPts val="3600"/>
              <a:buFont typeface="Gill Sans"/>
              <a:buNone/>
            </a:pPr>
            <a:r>
              <a:rPr lang="en"/>
              <a:t>Overview of Norm Diagnosis</a:t>
            </a:r>
            <a:endParaRPr/>
          </a:p>
        </p:txBody>
      </p:sp>
      <p:sp>
        <p:nvSpPr>
          <p:cNvPr id="287" name="Google Shape;287;p29"/>
          <p:cNvSpPr txBox="1"/>
          <p:nvPr/>
        </p:nvSpPr>
        <p:spPr>
          <a:xfrm>
            <a:off x="457199" y="1016001"/>
            <a:ext cx="7890900" cy="3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We undertake norm diagnosis in </a:t>
            </a:r>
            <a:r>
              <a:rPr i="1" lang="en"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two</a:t>
            </a:r>
            <a:r>
              <a:rPr lang="en"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 stages: </a:t>
            </a:r>
            <a:endParaRPr sz="280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Gill Sans"/>
              <a:buAutoNum type="arabicPeriod"/>
            </a:pPr>
            <a:r>
              <a:rPr lang="en"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Measure the relation between </a:t>
            </a:r>
            <a:r>
              <a:rPr i="1" lang="en" sz="2800">
                <a:solidFill>
                  <a:srgbClr val="95001A"/>
                </a:solidFill>
                <a:latin typeface="Gill Sans"/>
                <a:ea typeface="Gill Sans"/>
                <a:cs typeface="Gill Sans"/>
                <a:sym typeface="Gill Sans"/>
              </a:rPr>
              <a:t>actual</a:t>
            </a:r>
            <a:r>
              <a:rPr lang="en" sz="2800">
                <a:solidFill>
                  <a:srgbClr val="95001A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"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empirical and normative expectations and the behavior. </a:t>
            </a:r>
            <a:endParaRPr sz="280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Gill Sans"/>
              <a:buAutoNum type="arabicPeriod"/>
            </a:pPr>
            <a:r>
              <a:rPr lang="en"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Use hypothetical vignettes to explore the </a:t>
            </a:r>
            <a:r>
              <a:rPr i="1" lang="en" sz="2800">
                <a:solidFill>
                  <a:srgbClr val="95001A"/>
                </a:solidFill>
                <a:latin typeface="Gill Sans"/>
                <a:ea typeface="Gill Sans"/>
                <a:cs typeface="Gill Sans"/>
                <a:sym typeface="Gill Sans"/>
              </a:rPr>
              <a:t>causal</a:t>
            </a:r>
            <a:r>
              <a:rPr lang="en" sz="280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 relation between social expectations and behavior. </a:t>
            </a:r>
            <a:endParaRPr sz="280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/>
          <p:nvPr>
            <p:ph type="title"/>
          </p:nvPr>
        </p:nvSpPr>
        <p:spPr>
          <a:xfrm>
            <a:off x="172350" y="15475"/>
            <a:ext cx="8853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1528"/>
              <a:buNone/>
            </a:pPr>
            <a:r>
              <a:rPr lang="en" sz="3140"/>
              <a:t>Norms Diagnosis: Measure Actual Social Expectations </a:t>
            </a:r>
            <a:endParaRPr sz="3140"/>
          </a:p>
        </p:txBody>
      </p:sp>
      <p:sp>
        <p:nvSpPr>
          <p:cNvPr id="293" name="Google Shape;293;p30"/>
          <p:cNvSpPr txBox="1"/>
          <p:nvPr>
            <p:ph idx="1" type="body"/>
          </p:nvPr>
        </p:nvSpPr>
        <p:spPr>
          <a:xfrm>
            <a:off x="172450" y="826950"/>
            <a:ext cx="8853600" cy="407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i="1" lang="en" sz="2800"/>
              <a:t>Are </a:t>
            </a:r>
            <a:r>
              <a:rPr b="1" lang="en" sz="2800">
                <a:solidFill>
                  <a:srgbClr val="95001A"/>
                </a:solidFill>
              </a:rPr>
              <a:t>actual </a:t>
            </a:r>
            <a:r>
              <a:rPr i="1" lang="en" sz="2800"/>
              <a:t>empirical and/or normative expectations significantly and positively associated with the measured behavior?</a:t>
            </a:r>
            <a:endParaRPr i="1" sz="2800"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i="1" sz="2800"/>
          </a:p>
          <a:p>
            <a:pPr indent="-366395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" sz="2800"/>
              <a:t>For a given behavior x, we elicit the following: </a:t>
            </a:r>
            <a:endParaRPr sz="28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66394" lvl="0" marL="1371600" rtl="0" algn="l">
              <a:spcBef>
                <a:spcPts val="560"/>
              </a:spcBef>
              <a:spcAft>
                <a:spcPts val="0"/>
              </a:spcAft>
              <a:buSzPct val="100000"/>
              <a:buFont typeface="Gill Sans"/>
              <a:buAutoNum type="arabicPeriod"/>
            </a:pPr>
            <a:r>
              <a:rPr lang="en" sz="2800"/>
              <a:t>Respondent’s own engagement in behavior x.</a:t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66394" lvl="0" marL="1371600" rtl="0" algn="l">
              <a:spcBef>
                <a:spcPts val="560"/>
              </a:spcBef>
              <a:spcAft>
                <a:spcPts val="0"/>
              </a:spcAft>
              <a:buSzPct val="100000"/>
              <a:buFont typeface="Gill Sans"/>
              <a:buAutoNum type="arabicPeriod"/>
            </a:pPr>
            <a:r>
              <a:rPr lang="en" sz="2800"/>
              <a:t>“Out of 10 people that are important to you, how many engage in behavior x?” (</a:t>
            </a:r>
            <a:r>
              <a:rPr lang="en" sz="2800">
                <a:solidFill>
                  <a:schemeClr val="accent3"/>
                </a:solidFill>
              </a:rPr>
              <a:t>Empirical expectations</a:t>
            </a:r>
            <a:r>
              <a:rPr lang="en" sz="2800"/>
              <a:t>)</a:t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66394" lvl="0" marL="1371600" rtl="0" algn="l">
              <a:spcBef>
                <a:spcPts val="560"/>
              </a:spcBef>
              <a:spcAft>
                <a:spcPts val="0"/>
              </a:spcAft>
              <a:buSzPct val="100000"/>
              <a:buFont typeface="Gill Sans"/>
              <a:buAutoNum type="arabicPeriod"/>
            </a:pPr>
            <a:r>
              <a:rPr lang="en" sz="2800"/>
              <a:t>“Out of 10 people that are important to you, how many approve of behavior x?” (</a:t>
            </a:r>
            <a:r>
              <a:rPr lang="en" sz="2800">
                <a:solidFill>
                  <a:schemeClr val="accent3"/>
                </a:solidFill>
              </a:rPr>
              <a:t>Normative expectations</a:t>
            </a:r>
            <a:r>
              <a:rPr lang="en" sz="2800"/>
              <a:t>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/>
          <p:nvPr>
            <p:ph type="title"/>
          </p:nvPr>
        </p:nvSpPr>
        <p:spPr>
          <a:xfrm>
            <a:off x="310152" y="15485"/>
            <a:ext cx="8229600" cy="6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1528"/>
              <a:buFont typeface="Arial"/>
              <a:buNone/>
            </a:pPr>
            <a:r>
              <a:rPr lang="en" sz="3140">
                <a:solidFill>
                  <a:schemeClr val="accent1"/>
                </a:solidFill>
              </a:rPr>
              <a:t>Norms Diagnosis: Measure Actual Social Expectations</a:t>
            </a:r>
            <a:endParaRPr/>
          </a:p>
        </p:txBody>
      </p:sp>
      <p:sp>
        <p:nvSpPr>
          <p:cNvPr id="299" name="Google Shape;299;p31"/>
          <p:cNvSpPr txBox="1"/>
          <p:nvPr>
            <p:ph idx="1" type="body"/>
          </p:nvPr>
        </p:nvSpPr>
        <p:spPr>
          <a:xfrm>
            <a:off x="457200" y="1104904"/>
            <a:ext cx="8082600" cy="34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457200" rtl="0" algn="just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800"/>
              <a:t>We check for </a:t>
            </a:r>
            <a:r>
              <a:rPr lang="en" sz="2800">
                <a:solidFill>
                  <a:schemeClr val="accent1"/>
                </a:solidFill>
              </a:rPr>
              <a:t>significant</a:t>
            </a:r>
            <a:r>
              <a:rPr b="1" lang="en" sz="2800"/>
              <a:t> </a:t>
            </a:r>
            <a:r>
              <a:rPr lang="en" sz="2800"/>
              <a:t>and </a:t>
            </a:r>
            <a:r>
              <a:rPr lang="en" sz="2800">
                <a:solidFill>
                  <a:schemeClr val="accent1"/>
                </a:solidFill>
              </a:rPr>
              <a:t>positive</a:t>
            </a:r>
            <a:r>
              <a:rPr lang="en" sz="2800"/>
              <a:t> association between the respondent engaging in a behavior, and empirical and normative expectations of the behavior.</a:t>
            </a:r>
            <a:endParaRPr sz="2800"/>
          </a:p>
          <a:p>
            <a:pPr indent="0" lvl="0" marL="45720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i="1" sz="2800"/>
          </a:p>
          <a:p>
            <a:pPr indent="0" lvl="0" marL="457200" rtl="0" algn="just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800"/>
              <a:t>This tells us if the behavior is associated with social  expectations. However, we cannot</a:t>
            </a:r>
            <a:r>
              <a:rPr b="1" lang="en" sz="2800"/>
              <a:t> </a:t>
            </a:r>
            <a:r>
              <a:rPr lang="en" sz="2800"/>
              <a:t>identify the direction of causality between expectations and behavior due to selection bias. </a:t>
            </a:r>
            <a:r>
              <a:rPr lang="en" sz="2800" u="sng">
                <a:solidFill>
                  <a:srgbClr val="980000"/>
                </a:solidFill>
              </a:rPr>
              <a:t>To establish causality, we use vignettes.</a:t>
            </a:r>
            <a:endParaRPr u="sng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23">
      <a:dk1>
        <a:srgbClr val="00144D"/>
      </a:dk1>
      <a:lt1>
        <a:srgbClr val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