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y="5143500" cx="9144000"/>
  <p:notesSz cx="6858000" cy="9144000"/>
  <p:embeddedFontLst>
    <p:embeddedFont>
      <p:font typeface="Roboto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471280-2233-420B-9DE9-3E37F1796EFC}">
  <a:tblStyle styleId="{EE471280-2233-420B-9DE9-3E37F1796EF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Roboto-boldItalic.fntdata"/><Relationship Id="rId72" Type="http://schemas.openxmlformats.org/officeDocument/2006/relationships/font" Target="fonts/Roboto-italic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Roboto-bold.fntdata"/><Relationship Id="rId70" Type="http://schemas.openxmlformats.org/officeDocument/2006/relationships/font" Target="fonts/Roboto-regular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6a1dbfecb_1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e6a1dbfecb_1_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8" name="Google Shape;128;g2e6a1dbfecb_1_8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69ded52ab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2e69ded52ab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69ded52ab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2e69ded52ab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69ded52ab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2e69ded52ab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69ded52ab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2e69ded52ab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69ded52ab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2e69ded52ab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69ded52ab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2e69ded52ab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1" name="Google Shape;271;g2e69ded52ab_0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69ded52ab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2e69ded52ab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69ded52ab_0_2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2e69ded52ab_0_2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69ded52ab_0_2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2e69ded52ab_0_2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e69ded52ab_0_2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2e69ded52ab_0_2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3" name="Google Shape;333;g2e69ded52ab_0_2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6a1dbfecb_1_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2e6a1dbfecb_1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69ded52ab_0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e69ded52ab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3" name="Google Shape;343;g2e69ded52ab_0_3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e69ded52ab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g2e69ded52ab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e69ded52ab_0_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g2e69ded52ab_0_3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69ded52ab_0_3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g2e69ded52ab_0_3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e69ded52ab_0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2e69ded52ab_0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e69ded52ab_0_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g2e69ded52ab_0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e69ded52ab_0_3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2e69ded52ab_0_3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3" name="Google Shape;453;g2e69ded52ab_0_3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e69ded52ab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2e69ded52ab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5" name="Google Shape;465;g2e69ded52ab_0_3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e69ded52ab_0_4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2e69ded52ab_0_4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5" name="Google Shape;475;g2e69ded52ab_0_4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e69ded52ab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g2e69ded52ab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69ded52a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2e69ded52a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e69ded52ab_0_4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g2e69ded52ab_0_4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e69ded52ab_0_4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g2e69ded52ab_0_4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e69ded52ab_0_4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g2e69ded52ab_0_4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4" name="Google Shape;524;g2e69ded52ab_0_4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e69ded52ab_0_4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5" name="Google Shape;535;g2e69ded52ab_0_4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e69ded52ab_0_5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5" name="Google Shape;545;g2e69ded52ab_0_5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e69ded52ab_0_5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g2e69ded52ab_0_5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5" name="Google Shape;555;g2e69ded52ab_0_5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e69ded52ab_0_6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g2e69ded52ab_0_6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e69ded52ab_0_6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3" name="Google Shape;573;g2e69ded52ab_0_6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e69ded52ab_0_6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3" name="Google Shape;583;g2e69ded52ab_0_6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e69ded52ab_0_6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g2e69ded52ab_0_6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69ded52ab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2e69ded52ab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e69ded52ab_0_6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g2e69ded52ab_0_6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Hi all, we’re very sorry – we have reached our maximum number of participants on Zoom. Please follow the talk on our Facebook page: https://www.facebook.com/penncsnb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Please post any questions on the Facebook comments!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We’re LIVE on NoBeC Talks discussing </a:t>
            </a:r>
            <a:r>
              <a:rPr b="0" lang="en" sz="1200">
                <a:solidFill>
                  <a:srgbClr val="FF0000"/>
                </a:solidFill>
              </a:rPr>
              <a:t>Widespread misperceptions of long-term attitude change</a:t>
            </a:r>
            <a:r>
              <a:rPr b="0" lang="en"/>
              <a:t>. </a:t>
            </a:r>
            <a:r>
              <a:rPr lang="en"/>
              <a:t>Watch what’s happening here:</a:t>
            </a:r>
            <a:endParaRPr/>
          </a:p>
        </p:txBody>
      </p:sp>
      <p:sp>
        <p:nvSpPr>
          <p:cNvPr id="602" name="Google Shape;602;g2e69ded52ab_0_6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e69ded52ab_0_6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g2e69ded52ab_0_6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e69ded52ab_0_6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g2e69ded52ab_0_6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e69ded52ab_0_6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4" name="Google Shape;634;g2e69ded52ab_0_6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e69ded52ab_0_6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5" name="Google Shape;645;g2e69ded52ab_0_6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e69ded52ab_0_7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8" name="Google Shape;658;g2e69ded52ab_0_7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e69ded52ab_0_7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g2e69ded52ab_0_7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Hi all, we’re very sorry – we have reached our maximum number of participants on Zoom. Please follow the talk on our Facebook page: https://www.facebook.com/penncsnb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Please post any questions on the Facebook comments!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We’re LIVE on NoBeC Talks discussing </a:t>
            </a:r>
            <a:r>
              <a:rPr b="0" lang="en" sz="1200">
                <a:solidFill>
                  <a:srgbClr val="FF0000"/>
                </a:solidFill>
              </a:rPr>
              <a:t>Widespread misperceptions of long-term attitude change</a:t>
            </a:r>
            <a:r>
              <a:rPr b="0" lang="en"/>
              <a:t>. </a:t>
            </a:r>
            <a:r>
              <a:rPr lang="en"/>
              <a:t>Watch what’s happening here:</a:t>
            </a:r>
            <a:endParaRPr/>
          </a:p>
        </p:txBody>
      </p:sp>
      <p:sp>
        <p:nvSpPr>
          <p:cNvPr id="670" name="Google Shape;670;g2e69ded52ab_0_7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e69ded52ab_0_7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g2e69ded52ab_0_7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Hi all, we’re very sorry – we have reached our maximum number of participants on Zoom. Please follow the talk on our Facebook page: https://www.facebook.com/penncsnb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Please post any questions on the Facebook comments!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We’re LIVE on NoBeC Talks discussing </a:t>
            </a:r>
            <a:r>
              <a:rPr b="0" lang="en" sz="1200">
                <a:solidFill>
                  <a:srgbClr val="FF0000"/>
                </a:solidFill>
              </a:rPr>
              <a:t>Widespread misperceptions of long-term attitude change</a:t>
            </a:r>
            <a:r>
              <a:rPr b="0" lang="en"/>
              <a:t>. </a:t>
            </a:r>
            <a:r>
              <a:rPr lang="en"/>
              <a:t>Watch what’s happening here:</a:t>
            </a:r>
            <a:endParaRPr/>
          </a:p>
        </p:txBody>
      </p:sp>
      <p:sp>
        <p:nvSpPr>
          <p:cNvPr id="682" name="Google Shape;682;g2e69ded52ab_0_7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e69ded52ab_0_7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g2e69ded52ab_0_7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Hi all, we’re very sorry – we have reached our maximum number of participants on Zoom. Please follow the talk on our Facebook page: https://www.facebook.com/penncsnb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Please post any questions on the Facebook comments!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We’re LIVE on NoBeC Talks discussing </a:t>
            </a:r>
            <a:r>
              <a:rPr b="0" lang="en" sz="1200">
                <a:solidFill>
                  <a:srgbClr val="FF0000"/>
                </a:solidFill>
              </a:rPr>
              <a:t>Widespread misperceptions of long-term attitude change</a:t>
            </a:r>
            <a:r>
              <a:rPr b="0" lang="en"/>
              <a:t>. </a:t>
            </a:r>
            <a:r>
              <a:rPr lang="en"/>
              <a:t>Watch what’s happening here:</a:t>
            </a:r>
            <a:endParaRPr/>
          </a:p>
        </p:txBody>
      </p:sp>
      <p:sp>
        <p:nvSpPr>
          <p:cNvPr id="692" name="Google Shape;692;g2e69ded52ab_0_7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e69ded52ab_0_7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1" name="Google Shape;701;g2e69ded52ab_0_7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69ded52ab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2e69ded52ab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e69ded52ab_0_8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g2e69ded52ab_0_8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3" name="Google Shape;713;g2e69ded52ab_0_8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e7f271139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2" name="Google Shape;722;g2e7f271139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e69ded52ab_0_7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0" name="Google Shape;730;g2e69ded52ab_0_7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e69ded52ab_0_7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6" name="Google Shape;746;g2e69ded52ab_0_7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e69ded52ab_0_7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6" name="Google Shape;756;g2e69ded52ab_0_7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e69ded52ab_0_8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6" name="Google Shape;766;g2e69ded52ab_0_8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e69ded52ab_0_8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6" name="Google Shape;776;g2e69ded52ab_0_8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e69ded52ab_0_8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6" name="Google Shape;786;g2e69ded52ab_0_8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e69ded52ab_0_8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6" name="Google Shape;796;g2e69ded52ab_0_8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e69ded52ab_0_8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6" name="Google Shape;806;g2e69ded52ab_0_8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69ded52ab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e69ded52ab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e69ded52ab_0_8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4" name="Google Shape;814;g2e69ded52ab_0_8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e69ded52ab_0_8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3" name="Google Shape;823;g2e69ded52ab_0_8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e69ded52ab_0_8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3" name="Google Shape;833;g2e69ded52ab_0_8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69ded52ab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2e69ded52ab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69ded52ab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2e69ded52ab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69ded52ab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2e69ded52ab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0" name="Google Shape;80;p1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-15950" y="-7975"/>
            <a:ext cx="9181214" cy="3297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-15950" y="4813706"/>
            <a:ext cx="9159950" cy="32979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604471" y="407500"/>
            <a:ext cx="8198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Leveraging Norms and Social Networks to Improve Toilet Use in Peri-urban Communities in Tamil Nadu, India</a:t>
            </a:r>
            <a:endParaRPr b="1" sz="3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100"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96" y="3888702"/>
            <a:ext cx="2278339" cy="77969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464975" y="2368025"/>
            <a:ext cx="8477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The Longitudinal Evaluation of Networks and Norms Study (LENNS)</a:t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University of Pennsylvania</a:t>
            </a:r>
            <a:endParaRPr b="1" i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PI: Dr. Cristina Bicchieri</a:t>
            </a:r>
            <a:endParaRPr b="1" i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800" y="3864213"/>
            <a:ext cx="31527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1225" y="3972444"/>
            <a:ext cx="3152775" cy="83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4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Diagnosis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4"/>
          <p:cNvSpPr/>
          <p:nvPr/>
        </p:nvSpPr>
        <p:spPr>
          <a:xfrm>
            <a:off x="119625" y="1018200"/>
            <a:ext cx="88701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There is a </a:t>
            </a:r>
            <a:r>
              <a:rPr b="1"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descriptive norm</a:t>
            </a:r>
            <a:r>
              <a:rPr b="1"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of toilet use in the areas we sampled. 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Though a </a:t>
            </a:r>
            <a:r>
              <a:rPr b="1"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social norm </a:t>
            </a: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may emerge if a sufficiently high number of people construct toilets.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Experimental research has shown that people infer normative information from empirical data - but not the other way around.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■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By targeting behavior through empirical information, one may indirectly strengthen normative expectations.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It is costly to create a social norm. Could it be cheaper to create one by first strengthening an existing descriptive norm? </a:t>
            </a:r>
            <a:endParaRPr b="1"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5"/>
          <p:cNvSpPr/>
          <p:nvPr/>
        </p:nvSpPr>
        <p:spPr>
          <a:xfrm>
            <a:off x="-9" y="394837"/>
            <a:ext cx="8439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Two Avenues for Intervention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5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Option #1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Create a new social norm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or enhance conditionality of the collective behavior on normative expectations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Example: Community-led total sanitation (CLTS) programming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Programs/ Interventions that incorporate injunctive messaging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5"/>
          <p:cNvSpPr txBox="1"/>
          <p:nvPr/>
        </p:nvSpPr>
        <p:spPr>
          <a:xfrm>
            <a:off x="4572000" y="1112675"/>
            <a:ext cx="4527600" cy="28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Option #2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conditionality on empirical expectations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as a collective behavior change strategy for sanitation programming 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Possibly more cost-effective approach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b="1"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Our LENNS intervention employs this behavior change strategy</a:t>
            </a:r>
            <a:endParaRPr b="1"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p35"/>
          <p:cNvCxnSpPr/>
          <p:nvPr/>
        </p:nvCxnSpPr>
        <p:spPr>
          <a:xfrm>
            <a:off x="4569700" y="1174950"/>
            <a:ext cx="9900" cy="2785500"/>
          </a:xfrm>
          <a:prstGeom prst="straightConnector1">
            <a:avLst/>
          </a:prstGeom>
          <a:noFill/>
          <a:ln cap="flat" cmpd="sng" w="28575">
            <a:solidFill>
              <a:srgbClr val="5E5E5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35"/>
          <p:cNvSpPr txBox="1"/>
          <p:nvPr/>
        </p:nvSpPr>
        <p:spPr>
          <a:xfrm>
            <a:off x="162600" y="3963238"/>
            <a:ext cx="89472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Are these two avenues completely distinct? Evidence suggests they are not</a:t>
            </a:r>
            <a:endParaRPr b="1" sz="18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Normative expectations may be inferred from empirical expectations (i.e., spillover effects)</a:t>
            </a:r>
            <a:endParaRPr b="1" sz="1100">
              <a:solidFill>
                <a:srgbClr val="5E5E5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6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Option #1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119625" y="1018200"/>
            <a:ext cx="88701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Create a new social norm or strengthen the conditionality of target behavior on normative expectations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Build/enhance conditionality by incorporating program elements that </a:t>
            </a:r>
            <a:r>
              <a:rPr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demonstrate the negative externalities of present behavior</a:t>
            </a:r>
            <a:endParaRPr sz="2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Leverage as rationale for why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others in community have legitimate right to insist that others do not engage in present behavior</a:t>
            </a:r>
            <a:endParaRPr sz="2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Facilitate negative sanctions </a:t>
            </a: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for people who deviate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7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Option #2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119625" y="1018200"/>
            <a:ext cx="8870100" cy="3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conditionality on empirical expectations as a collective behavior change strategy for sanitation programming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Convince people that more of their community </a:t>
            </a:r>
            <a:r>
              <a:rPr b="1"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actually</a:t>
            </a:r>
            <a:r>
              <a:rPr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use sanitation facilities</a:t>
            </a:r>
            <a:endParaRPr sz="2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Convince people that more of their community </a:t>
            </a:r>
            <a:r>
              <a:rPr b="1"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intend</a:t>
            </a:r>
            <a:r>
              <a:rPr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use sanitation facilities</a:t>
            </a:r>
            <a:endParaRPr sz="2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descriptive information will facilitate the fulfillment and stabilization of the seeded expectation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8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8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Implications for Program Design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8"/>
          <p:cNvSpPr/>
          <p:nvPr/>
        </p:nvSpPr>
        <p:spPr>
          <a:xfrm>
            <a:off x="119625" y="1018200"/>
            <a:ext cx="8870100" cy="3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4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Programs should first diagnose collective behaviors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Program implementers should acknowledge the role socially conditional preferences can play in supporting or preventing target behaviors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Intervention content, techniques, and implementation approaches should be designed </a:t>
            </a:r>
            <a:r>
              <a:rPr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accordance with the results of the collective behavior diagnosis </a:t>
            </a: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(for instance, descriptive or social norms)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9"/>
          <p:cNvSpPr/>
          <p:nvPr/>
        </p:nvSpPr>
        <p:spPr>
          <a:xfrm>
            <a:off x="-15950" y="3267825"/>
            <a:ext cx="54822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LENNS Behavior Change Focus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2300"/>
          </a:p>
        </p:txBody>
      </p:sp>
      <p:sp>
        <p:nvSpPr>
          <p:cNvPr id="276" name="Google Shape;276;p39"/>
          <p:cNvSpPr/>
          <p:nvPr/>
        </p:nvSpPr>
        <p:spPr>
          <a:xfrm>
            <a:off x="3019950" y="321725"/>
            <a:ext cx="2737399" cy="2499309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9"/>
          <p:cNvSpPr/>
          <p:nvPr/>
        </p:nvSpPr>
        <p:spPr>
          <a:xfrm>
            <a:off x="5189725" y="1060999"/>
            <a:ext cx="3954224" cy="3752699"/>
          </a:xfrm>
          <a:custGeom>
            <a:rect b="b" l="l" r="r" t="t"/>
            <a:pathLst>
              <a:path extrusionOk="0" h="968" w="1099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cap="flat" cmpd="sng" w="508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6925" y="812200"/>
            <a:ext cx="1612800" cy="1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1425" y="1834450"/>
            <a:ext cx="2450829" cy="2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0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0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LENNS Overview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0"/>
          <p:cNvSpPr/>
          <p:nvPr/>
        </p:nvSpPr>
        <p:spPr>
          <a:xfrm>
            <a:off x="312290" y="3407300"/>
            <a:ext cx="8528100" cy="99300"/>
          </a:xfrm>
          <a:prstGeom prst="rect">
            <a:avLst/>
          </a:prstGeom>
          <a:solidFill>
            <a:srgbClr val="F4CCCC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88;p40"/>
          <p:cNvCxnSpPr/>
          <p:nvPr/>
        </p:nvCxnSpPr>
        <p:spPr>
          <a:xfrm>
            <a:off x="1783381" y="3510675"/>
            <a:ext cx="0" cy="39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89" name="Google Shape;289;p40"/>
          <p:cNvSpPr/>
          <p:nvPr/>
        </p:nvSpPr>
        <p:spPr>
          <a:xfrm>
            <a:off x="258526" y="2399371"/>
            <a:ext cx="1700100" cy="683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Sept. - Oct. 2017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LENNS network survey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40"/>
          <p:cNvGrpSpPr/>
          <p:nvPr/>
        </p:nvGrpSpPr>
        <p:grpSpPr>
          <a:xfrm>
            <a:off x="312324" y="1354145"/>
            <a:ext cx="4209684" cy="965786"/>
            <a:chOff x="383663" y="1337714"/>
            <a:chExt cx="3990600" cy="988724"/>
          </a:xfrm>
        </p:grpSpPr>
        <p:sp>
          <p:nvSpPr>
            <p:cNvPr id="291" name="Google Shape;291;p40"/>
            <p:cNvSpPr/>
            <p:nvPr/>
          </p:nvSpPr>
          <p:spPr>
            <a:xfrm rot="5400000">
              <a:off x="2241863" y="194038"/>
              <a:ext cx="274200" cy="39906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0"/>
            <p:cNvSpPr txBox="1"/>
            <p:nvPr/>
          </p:nvSpPr>
          <p:spPr>
            <a:xfrm>
              <a:off x="1316212" y="1337714"/>
              <a:ext cx="2125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67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Preliminary Research Phase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3" name="Google Shape;293;p40"/>
          <p:cNvCxnSpPr/>
          <p:nvPr/>
        </p:nvCxnSpPr>
        <p:spPr>
          <a:xfrm>
            <a:off x="8016245" y="3491521"/>
            <a:ext cx="0" cy="39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94" name="Google Shape;294;p40"/>
          <p:cNvSpPr/>
          <p:nvPr/>
        </p:nvSpPr>
        <p:spPr>
          <a:xfrm>
            <a:off x="6491391" y="2387083"/>
            <a:ext cx="1700100" cy="6975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Dec. 2018 – Jan. 2019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Intervention mapping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40"/>
          <p:cNvCxnSpPr/>
          <p:nvPr/>
        </p:nvCxnSpPr>
        <p:spPr>
          <a:xfrm>
            <a:off x="6200786" y="3480401"/>
            <a:ext cx="0" cy="39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96" name="Google Shape;296;p40"/>
          <p:cNvSpPr/>
          <p:nvPr/>
        </p:nvSpPr>
        <p:spPr>
          <a:xfrm>
            <a:off x="4687666" y="2380574"/>
            <a:ext cx="1700100" cy="7071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Oct. 2018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Synthesis of formative research findings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40"/>
          <p:cNvCxnSpPr/>
          <p:nvPr/>
        </p:nvCxnSpPr>
        <p:spPr>
          <a:xfrm>
            <a:off x="3573239" y="3510675"/>
            <a:ext cx="0" cy="39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98" name="Google Shape;298;p40"/>
          <p:cNvSpPr/>
          <p:nvPr/>
        </p:nvSpPr>
        <p:spPr>
          <a:xfrm>
            <a:off x="2085873" y="2393260"/>
            <a:ext cx="1700100" cy="691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April – July 2018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LENNS norms survey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40"/>
          <p:cNvCxnSpPr/>
          <p:nvPr/>
        </p:nvCxnSpPr>
        <p:spPr>
          <a:xfrm rot="10800000">
            <a:off x="1101733" y="3113963"/>
            <a:ext cx="0" cy="30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300" name="Google Shape;300;p40"/>
          <p:cNvSpPr/>
          <p:nvPr/>
        </p:nvSpPr>
        <p:spPr>
          <a:xfrm>
            <a:off x="996011" y="3942603"/>
            <a:ext cx="1700100" cy="639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group discussion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Sept. - Oct. 2017</a:t>
            </a:r>
            <a:r>
              <a:rPr b="1"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40"/>
          <p:cNvCxnSpPr/>
          <p:nvPr/>
        </p:nvCxnSpPr>
        <p:spPr>
          <a:xfrm rot="10800000">
            <a:off x="7258153" y="3103066"/>
            <a:ext cx="0" cy="30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302" name="Google Shape;302;p40"/>
          <p:cNvSpPr/>
          <p:nvPr/>
        </p:nvSpPr>
        <p:spPr>
          <a:xfrm>
            <a:off x="7140011" y="3927780"/>
            <a:ext cx="1700100" cy="6396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Trials of improved practices (TIPS)</a:t>
            </a:r>
            <a:endParaRPr sz="13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Fall 2019</a:t>
            </a:r>
            <a:endParaRPr sz="13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40"/>
          <p:cNvCxnSpPr/>
          <p:nvPr/>
        </p:nvCxnSpPr>
        <p:spPr>
          <a:xfrm rot="10800000">
            <a:off x="5420521" y="3085628"/>
            <a:ext cx="0" cy="30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304" name="Google Shape;304;p40"/>
          <p:cNvSpPr/>
          <p:nvPr/>
        </p:nvSpPr>
        <p:spPr>
          <a:xfrm>
            <a:off x="5309947" y="3933168"/>
            <a:ext cx="1700100" cy="6396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 &amp; solution tree development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Oct. – Nov. 2018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40"/>
          <p:cNvCxnSpPr/>
          <p:nvPr/>
        </p:nvCxnSpPr>
        <p:spPr>
          <a:xfrm rot="10800000">
            <a:off x="2945577" y="3113961"/>
            <a:ext cx="0" cy="30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306" name="Google Shape;306;p40"/>
          <p:cNvSpPr/>
          <p:nvPr/>
        </p:nvSpPr>
        <p:spPr>
          <a:xfrm>
            <a:off x="2821814" y="3950673"/>
            <a:ext cx="1700100" cy="639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Analysis of formative research data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Aug. – Sept. 2018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" name="Google Shape;307;p40"/>
          <p:cNvGrpSpPr/>
          <p:nvPr/>
        </p:nvGrpSpPr>
        <p:grpSpPr>
          <a:xfrm>
            <a:off x="4751823" y="1327121"/>
            <a:ext cx="3967901" cy="992624"/>
            <a:chOff x="4592118" y="1310049"/>
            <a:chExt cx="3761400" cy="1016200"/>
          </a:xfrm>
        </p:grpSpPr>
        <p:sp>
          <p:nvSpPr>
            <p:cNvPr id="308" name="Google Shape;308;p40"/>
            <p:cNvSpPr txBox="1"/>
            <p:nvPr/>
          </p:nvSpPr>
          <p:spPr>
            <a:xfrm>
              <a:off x="5226313" y="1310049"/>
              <a:ext cx="2504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67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Intervention Conception Phase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 rot="5400000">
              <a:off x="6335718" y="308449"/>
              <a:ext cx="274200" cy="37614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1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Descriptive Norms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1"/>
          <p:cNvSpPr/>
          <p:nvPr/>
        </p:nvSpPr>
        <p:spPr>
          <a:xfrm>
            <a:off x="119625" y="1018200"/>
            <a:ext cx="47370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Dissemination of descriptive norms/ social information</a:t>
            </a:r>
            <a:endParaRPr sz="3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Reflects a strategy that is novel to the sanitation sector, yet has been effective in changing a variety of behaviors, such as water use, drinking behavior, energy consumption 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1"/>
          <p:cNvSpPr txBox="1"/>
          <p:nvPr/>
        </p:nvSpPr>
        <p:spPr>
          <a:xfrm>
            <a:off x="2650" y="3613100"/>
            <a:ext cx="9144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Ayres, I., et al..“Evidence from Two Large Field Experiments that Peer Comparison Feedback Can Reduce Residential Energy Usage,” J. Law, Econ. Organ., 2013, 29(5), 992-1022</a:t>
            </a:r>
            <a:endParaRPr i="1"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Neighbors, C., et. al.“Targeting misperceptions of descriptive drinking norms: Efficacy of a computer-delivered personalized normative feedback intervention,” J. Consult. Clin. Psychol., 2004, 72(3):434-47</a:t>
            </a:r>
            <a:endParaRPr i="1"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Ferraro, P. J., et.al.“The persistence of treatment effects with norm-based policy instruments: Evidence from a randomized environmental policy experiment,” in American Economic Review, 2011, vol. 101, no. 3, pp. 318–322</a:t>
            </a:r>
            <a:endParaRPr i="1"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950" y="394825"/>
            <a:ext cx="3687588" cy="321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2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2"/>
          <p:cNvSpPr/>
          <p:nvPr/>
        </p:nvSpPr>
        <p:spPr>
          <a:xfrm>
            <a:off x="3841525" y="394825"/>
            <a:ext cx="5245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2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Descriptive Norm Messaging (DNM)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2"/>
          <p:cNvSpPr/>
          <p:nvPr/>
        </p:nvSpPr>
        <p:spPr>
          <a:xfrm>
            <a:off x="4349700" y="1018400"/>
            <a:ext cx="47370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How does DNM work?</a:t>
            </a:r>
            <a:endParaRPr sz="2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9077" lvl="0" marL="45718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message is framed to shift one’s empirical expectation to drive behavior change to the desired direction</a:t>
            </a:r>
            <a:endParaRPr sz="2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9077" lvl="0" marL="45718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Research also support that descriptive norm messages are more effective through providing interpersonal interactions than broadcasting </a:t>
            </a:r>
            <a:endParaRPr b="1" sz="2200" u="sng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415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/>
          <p:nvPr/>
        </p:nvSpPr>
        <p:spPr>
          <a:xfrm>
            <a:off x="3841524" y="4413500"/>
            <a:ext cx="524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Real K., Rimal, R. N. “Friends talk to friends about drinking: Exploring the role of peer communication in the theory of normative social behavior,” Health Commun, 2007;22(2</a:t>
            </a:r>
            <a:endParaRPr i="1"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3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3"/>
          <p:cNvSpPr/>
          <p:nvPr/>
        </p:nvSpPr>
        <p:spPr>
          <a:xfrm>
            <a:off x="166848" y="3007575"/>
            <a:ext cx="3531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Constructing Descriptive Norm Messages</a:t>
            </a:r>
            <a:endParaRPr b="1" sz="2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00"/>
          </a:p>
        </p:txBody>
      </p:sp>
      <p:sp>
        <p:nvSpPr>
          <p:cNvPr id="338" name="Google Shape;338;p43"/>
          <p:cNvSpPr txBox="1"/>
          <p:nvPr/>
        </p:nvSpPr>
        <p:spPr>
          <a:xfrm>
            <a:off x="3998775" y="3007575"/>
            <a:ext cx="4891500" cy="1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libri"/>
              <a:buChar char="•"/>
            </a:pPr>
            <a:r>
              <a:rPr lang="en" sz="17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Make it context specific (peri urban wards)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libri"/>
              <a:buChar char="•"/>
            </a:pPr>
            <a:r>
              <a:rPr lang="en" sz="17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Understand the reference groups for the community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libri"/>
              <a:buChar char="•"/>
            </a:pPr>
            <a:r>
              <a:rPr lang="en" sz="17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Check preference and reactions to the framing of the message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libri"/>
              <a:buChar char="•"/>
            </a:pPr>
            <a:r>
              <a:rPr lang="en" sz="17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of only positive reinforcements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libri"/>
              <a:buChar char="•"/>
            </a:pPr>
            <a:r>
              <a:rPr lang="en" sz="17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of updated messages to keep it engaging</a:t>
            </a:r>
            <a:endParaRPr b="1" i="1"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50" y="321725"/>
            <a:ext cx="9159900" cy="25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>
            <a:off x="-15950" y="-7975"/>
            <a:ext cx="9181214" cy="3297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-15950" y="4813706"/>
            <a:ext cx="9159950" cy="32979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-9" y="394837"/>
            <a:ext cx="8439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Sanitation Context in India (in 2019)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119625" y="1018200"/>
            <a:ext cx="39531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b="1"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Swachh Bharat Abhiyan</a:t>
            </a:r>
            <a:endParaRPr b="1"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○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Declared open defecation free nationwide on Oct 2019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of government-built toilets is </a:t>
            </a:r>
            <a:r>
              <a:rPr b="1" lang="en" sz="23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inconsistent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Efforts to maintain open defecation free status is a concern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725" y="1442500"/>
            <a:ext cx="4909133" cy="275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4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4"/>
          <p:cNvSpPr/>
          <p:nvPr/>
        </p:nvSpPr>
        <p:spPr>
          <a:xfrm>
            <a:off x="166850" y="3007575"/>
            <a:ext cx="28119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Insights Designing Norm Messages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300"/>
          </a:p>
        </p:txBody>
      </p:sp>
      <p:sp>
        <p:nvSpPr>
          <p:cNvPr id="348" name="Google Shape;348;p44"/>
          <p:cNvSpPr txBox="1"/>
          <p:nvPr/>
        </p:nvSpPr>
        <p:spPr>
          <a:xfrm>
            <a:off x="2978750" y="3007575"/>
            <a:ext cx="5911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Strike a balance for </a:t>
            </a:r>
            <a:r>
              <a:rPr b="1" lang="en" sz="12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credibility:</a:t>
            </a:r>
            <a:endParaRPr b="1" sz="900" u="sng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Pick a trusted messenger within the community</a:t>
            </a:r>
            <a:endParaRPr sz="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There should be congruence between the message and what people can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see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Make the change visible</a:t>
            </a:r>
            <a:endParaRPr b="1"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Stickers on households with improved sanitation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Char char="•"/>
            </a:pPr>
            <a:r>
              <a:rPr lang="en" sz="12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dynamic norm nudging.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Broadcast a positive trend in the community (dynamic messaging)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network connections to facilitate information flow</a:t>
            </a:r>
            <a:endParaRPr b="1"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WhatsApp groups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Testimonials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50" y="321725"/>
            <a:ext cx="9144000" cy="26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5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5"/>
          <p:cNvSpPr/>
          <p:nvPr/>
        </p:nvSpPr>
        <p:spPr>
          <a:xfrm>
            <a:off x="0" y="394825"/>
            <a:ext cx="48567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did we incorporate social influence?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5"/>
          <p:cNvSpPr/>
          <p:nvPr/>
        </p:nvSpPr>
        <p:spPr>
          <a:xfrm>
            <a:off x="59850" y="1348200"/>
            <a:ext cx="47370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Char char="•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Not getting left behind</a:t>
            </a: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” in a changing community was an effective prompt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•"/>
            </a:pPr>
            <a:r>
              <a:rPr b="1"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Tap into community values</a:t>
            </a:r>
            <a:endParaRPr sz="3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Imitation of prominent community members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Pride and wellbeing of families </a:t>
            </a:r>
            <a:endParaRPr sz="27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Affiliation to the community</a:t>
            </a:r>
            <a:endParaRPr b="1" sz="2700" u="sng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419" y="321725"/>
            <a:ext cx="3971531" cy="44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6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6"/>
          <p:cNvSpPr/>
          <p:nvPr/>
        </p:nvSpPr>
        <p:spPr>
          <a:xfrm>
            <a:off x="0" y="394825"/>
            <a:ext cx="9144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Levels of Intervention</a:t>
            </a:r>
            <a:endParaRPr b="0" i="0" sz="4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46"/>
          <p:cNvGrpSpPr/>
          <p:nvPr/>
        </p:nvGrpSpPr>
        <p:grpSpPr>
          <a:xfrm flipH="1">
            <a:off x="5877155" y="2693415"/>
            <a:ext cx="2976532" cy="1299699"/>
            <a:chOff x="900224" y="2020215"/>
            <a:chExt cx="2899125" cy="1047300"/>
          </a:xfrm>
        </p:grpSpPr>
        <p:sp>
          <p:nvSpPr>
            <p:cNvPr id="367" name="Google Shape;367;p46"/>
            <p:cNvSpPr txBox="1"/>
            <p:nvPr/>
          </p:nvSpPr>
          <p:spPr>
            <a:xfrm>
              <a:off x="900224" y="202021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Group level</a:t>
              </a:r>
              <a:endParaRPr b="1" sz="15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9608" lvl="0" marL="4571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Char char="●"/>
              </a:pPr>
              <a:r>
                <a:rPr lang="en" sz="156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Peer co</a:t>
              </a:r>
              <a:r>
                <a:rPr lang="en" sz="1567">
                  <a:latin typeface="Calibri"/>
                  <a:ea typeface="Calibri"/>
                  <a:cs typeface="Calibri"/>
                  <a:sym typeface="Calibri"/>
                </a:rPr>
                <a:t>nversations</a:t>
              </a:r>
              <a:endParaRPr sz="1567">
                <a:latin typeface="Calibri"/>
                <a:ea typeface="Calibri"/>
                <a:cs typeface="Calibri"/>
                <a:sym typeface="Calibri"/>
              </a:endParaRPr>
            </a:p>
            <a:p>
              <a:pPr indent="-319608" lvl="0" marL="4571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Char char="●"/>
              </a:pPr>
              <a:r>
                <a:rPr lang="en" sz="1567">
                  <a:latin typeface="Calibri"/>
                  <a:ea typeface="Calibri"/>
                  <a:cs typeface="Calibri"/>
                  <a:sym typeface="Calibri"/>
                </a:rPr>
                <a:t>Creation of new social networks</a:t>
              </a:r>
              <a:r>
                <a:rPr lang="en" sz="156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9608" lvl="0" marL="4571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Char char="●"/>
              </a:pPr>
              <a:r>
                <a:rPr lang="en" sz="1567">
                  <a:latin typeface="Calibri"/>
                  <a:ea typeface="Calibri"/>
                  <a:cs typeface="Calibri"/>
                  <a:sym typeface="Calibri"/>
                </a:rPr>
                <a:t>Use of </a:t>
              </a:r>
              <a:r>
                <a:rPr lang="en" sz="156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social media groups facilitated by </a:t>
              </a:r>
              <a:r>
                <a:rPr lang="en" sz="1567">
                  <a:latin typeface="Calibri"/>
                  <a:ea typeface="Calibri"/>
                  <a:cs typeface="Calibri"/>
                  <a:sym typeface="Calibri"/>
                </a:rPr>
                <a:t>prominent community members</a:t>
              </a:r>
              <a:endParaRPr sz="15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8" name="Google Shape;368;p46"/>
            <p:cNvCxnSpPr/>
            <p:nvPr/>
          </p:nvCxnSpPr>
          <p:spPr>
            <a:xfrm rot="10800000">
              <a:off x="3046949" y="2215320"/>
              <a:ext cx="7524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9" name="Google Shape;369;p46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C4134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6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2133"/>
                </a:spcAft>
                <a:buNone/>
              </a:pPr>
              <a:r>
                <a:rPr lang="en" sz="1067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46"/>
          <p:cNvGrpSpPr/>
          <p:nvPr/>
        </p:nvGrpSpPr>
        <p:grpSpPr>
          <a:xfrm>
            <a:off x="116014" y="3287810"/>
            <a:ext cx="3943272" cy="1383716"/>
            <a:chOff x="336509" y="1910987"/>
            <a:chExt cx="3840725" cy="1290900"/>
          </a:xfrm>
        </p:grpSpPr>
        <p:sp>
          <p:nvSpPr>
            <p:cNvPr id="372" name="Google Shape;372;p46"/>
            <p:cNvSpPr txBox="1"/>
            <p:nvPr/>
          </p:nvSpPr>
          <p:spPr>
            <a:xfrm>
              <a:off x="336509" y="1910987"/>
              <a:ext cx="2948400" cy="12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Ward level </a:t>
              </a:r>
              <a:endParaRPr b="1" sz="2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9608" lvl="0" marL="4571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Char char="●"/>
              </a:pPr>
              <a:r>
                <a:rPr lang="en" sz="156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Community mobilization and public commitment events </a:t>
              </a:r>
              <a:endParaRPr sz="15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9608" lvl="0" marL="4571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Char char="●"/>
              </a:pPr>
              <a:r>
                <a:rPr lang="en" sz="156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Mass audio announcements</a:t>
              </a:r>
              <a:endParaRPr sz="15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3" name="Google Shape;373;p46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4" name="Google Shape;374;p46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E1165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6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2133"/>
                </a:spcAft>
                <a:buNone/>
              </a:pPr>
              <a:r>
                <a:rPr lang="en" sz="1067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46"/>
          <p:cNvGrpSpPr/>
          <p:nvPr/>
        </p:nvGrpSpPr>
        <p:grpSpPr>
          <a:xfrm>
            <a:off x="116021" y="1570675"/>
            <a:ext cx="3943265" cy="1122601"/>
            <a:chOff x="336516" y="1634604"/>
            <a:chExt cx="3840718" cy="1047300"/>
          </a:xfrm>
        </p:grpSpPr>
        <p:sp>
          <p:nvSpPr>
            <p:cNvPr id="377" name="Google Shape;377;p46"/>
            <p:cNvSpPr txBox="1"/>
            <p:nvPr/>
          </p:nvSpPr>
          <p:spPr>
            <a:xfrm>
              <a:off x="336516" y="1634604"/>
              <a:ext cx="24630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Household level</a:t>
              </a:r>
              <a:endPara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25958" lvl="0" marL="4571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66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Acknowledgement of progress</a:t>
              </a:r>
              <a:endParaRPr sz="16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25958" lvl="0" marL="457188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667">
                  <a:latin typeface="Calibri"/>
                  <a:ea typeface="Calibri"/>
                  <a:cs typeface="Calibri"/>
                  <a:sym typeface="Calibri"/>
                </a:rPr>
                <a:t>Diffusion of information about resources</a:t>
              </a:r>
              <a:r>
                <a:rPr lang="en" sz="166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8" name="Google Shape;378;p46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9" name="Google Shape;379;p46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B6124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6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2133"/>
                </a:spcAft>
                <a:buNone/>
              </a:pPr>
              <a:r>
                <a:rPr lang="en" sz="1067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46"/>
          <p:cNvGrpSpPr/>
          <p:nvPr/>
        </p:nvGrpSpPr>
        <p:grpSpPr>
          <a:xfrm>
            <a:off x="3458038" y="1631686"/>
            <a:ext cx="2768572" cy="2710795"/>
            <a:chOff x="3579175" y="1225350"/>
            <a:chExt cx="2396410" cy="2457211"/>
          </a:xfrm>
        </p:grpSpPr>
        <p:sp>
          <p:nvSpPr>
            <p:cNvPr id="382" name="Google Shape;382;p46"/>
            <p:cNvSpPr/>
            <p:nvPr/>
          </p:nvSpPr>
          <p:spPr>
            <a:xfrm>
              <a:off x="3579175" y="2711400"/>
              <a:ext cx="2396410" cy="97116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83" name="Google Shape;383;p46"/>
            <p:cNvSpPr/>
            <p:nvPr/>
          </p:nvSpPr>
          <p:spPr>
            <a:xfrm>
              <a:off x="3730755" y="2527208"/>
              <a:ext cx="2079127" cy="837209"/>
            </a:xfrm>
            <a:custGeom>
              <a:rect b="b" l="l" r="r" t="t"/>
              <a:pathLst>
                <a:path extrusionOk="0" h="16300" w="49248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84" name="Google Shape;384;p46"/>
            <p:cNvSpPr/>
            <p:nvPr/>
          </p:nvSpPr>
          <p:spPr>
            <a:xfrm>
              <a:off x="3946479" y="2252239"/>
              <a:ext cx="1647477" cy="663383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85" name="Google Shape;385;p46"/>
            <p:cNvSpPr/>
            <p:nvPr/>
          </p:nvSpPr>
          <p:spPr>
            <a:xfrm>
              <a:off x="4265445" y="1828277"/>
              <a:ext cx="1014014" cy="416547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86" name="Google Shape;386;p46"/>
            <p:cNvSpPr/>
            <p:nvPr/>
          </p:nvSpPr>
          <p:spPr>
            <a:xfrm>
              <a:off x="3790596" y="2554725"/>
              <a:ext cx="982143" cy="653205"/>
            </a:xfrm>
            <a:custGeom>
              <a:rect b="b" l="l" r="r" t="t"/>
              <a:pathLst>
                <a:path extrusionOk="0" h="12771" w="23257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87" name="Google Shape;387;p46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rect b="b" l="l" r="r" t="t"/>
              <a:pathLst>
                <a:path extrusionOk="0" h="12771" w="23257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388" name="Google Shape;388;p46"/>
            <p:cNvSpPr/>
            <p:nvPr/>
          </p:nvSpPr>
          <p:spPr>
            <a:xfrm>
              <a:off x="4002555" y="2023456"/>
              <a:ext cx="770191" cy="72189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840D35"/>
            </a:solidFill>
            <a:ln>
              <a:noFill/>
            </a:ln>
          </p:spPr>
        </p:sp>
        <p:sp>
          <p:nvSpPr>
            <p:cNvPr id="389" name="Google Shape;389;p46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B61249"/>
            </a:solidFill>
            <a:ln>
              <a:noFill/>
            </a:ln>
          </p:spPr>
        </p:sp>
        <p:sp>
          <p:nvSpPr>
            <p:cNvPr id="390" name="Google Shape;390;p46"/>
            <p:cNvSpPr/>
            <p:nvPr/>
          </p:nvSpPr>
          <p:spPr>
            <a:xfrm>
              <a:off x="4323640" y="1225350"/>
              <a:ext cx="449116" cy="85401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840D35"/>
            </a:solidFill>
            <a:ln>
              <a:noFill/>
            </a:ln>
          </p:spPr>
        </p:sp>
        <p:sp>
          <p:nvSpPr>
            <p:cNvPr id="391" name="Google Shape;391;p46"/>
            <p:cNvSpPr/>
            <p:nvPr/>
          </p:nvSpPr>
          <p:spPr>
            <a:xfrm>
              <a:off x="3636034" y="2553603"/>
              <a:ext cx="1136642" cy="946913"/>
            </a:xfrm>
            <a:custGeom>
              <a:rect b="b" l="l" r="r" t="t"/>
              <a:pathLst>
                <a:path extrusionOk="0" h="46623" w="65016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840D35"/>
            </a:solidFill>
            <a:ln>
              <a:noFill/>
            </a:ln>
          </p:spPr>
        </p:sp>
        <p:sp>
          <p:nvSpPr>
            <p:cNvPr id="392" name="Google Shape;392;p46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rect b="b" l="l" r="r" t="t"/>
              <a:pathLst>
                <a:path extrusionOk="0" h="46623" w="65016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C4134E"/>
            </a:solidFill>
            <a:ln>
              <a:noFill/>
            </a:ln>
          </p:spPr>
        </p:sp>
        <p:sp>
          <p:nvSpPr>
            <p:cNvPr id="393" name="Google Shape;393;p46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AC1145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7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7"/>
          <p:cNvSpPr/>
          <p:nvPr/>
        </p:nvSpPr>
        <p:spPr>
          <a:xfrm>
            <a:off x="0" y="394825"/>
            <a:ext cx="48567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LENNS Intervention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7"/>
          <p:cNvSpPr/>
          <p:nvPr/>
        </p:nvSpPr>
        <p:spPr>
          <a:xfrm>
            <a:off x="504725" y="1348225"/>
            <a:ext cx="58413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Setting: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Peri-urban Tamil Nadu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             Pudukkottai and Karur districts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Design: 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Cluster randomized </a:t>
            </a:r>
            <a:r>
              <a:rPr lang="en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trial [ClinicalTrials.gov NCT04269824]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 target behaviors: 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5806" lvl="1" marL="91437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Exclusive use of toilets (&gt;5yrs)</a:t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5806" lvl="1" marL="91437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Ownership of toilet</a:t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5806" lvl="1" marL="91437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Cleaning/maintenance of toilets</a:t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2025" y="-42931"/>
            <a:ext cx="2573225" cy="5186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8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8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LENNS Overview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8"/>
          <p:cNvSpPr/>
          <p:nvPr/>
        </p:nvSpPr>
        <p:spPr>
          <a:xfrm>
            <a:off x="296183" y="3407306"/>
            <a:ext cx="8474400" cy="99300"/>
          </a:xfrm>
          <a:prstGeom prst="rect">
            <a:avLst/>
          </a:prstGeom>
          <a:solidFill>
            <a:srgbClr val="F4CCCC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1" name="Google Shape;411;p48"/>
          <p:cNvCxnSpPr/>
          <p:nvPr/>
        </p:nvCxnSpPr>
        <p:spPr>
          <a:xfrm>
            <a:off x="1326478" y="3510675"/>
            <a:ext cx="0" cy="39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412" name="Google Shape;412;p48"/>
          <p:cNvSpPr/>
          <p:nvPr/>
        </p:nvSpPr>
        <p:spPr>
          <a:xfrm>
            <a:off x="258523" y="2399374"/>
            <a:ext cx="1190700" cy="683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Sept. - Oct. 2017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LENNS network survey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48"/>
          <p:cNvGrpSpPr/>
          <p:nvPr/>
        </p:nvGrpSpPr>
        <p:grpSpPr>
          <a:xfrm>
            <a:off x="296195" y="1354155"/>
            <a:ext cx="2948255" cy="965786"/>
            <a:chOff x="383663" y="1337714"/>
            <a:chExt cx="3990600" cy="988724"/>
          </a:xfrm>
        </p:grpSpPr>
        <p:sp>
          <p:nvSpPr>
            <p:cNvPr id="414" name="Google Shape;414;p48"/>
            <p:cNvSpPr/>
            <p:nvPr/>
          </p:nvSpPr>
          <p:spPr>
            <a:xfrm rot="5400000">
              <a:off x="2241863" y="194038"/>
              <a:ext cx="274200" cy="39906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8"/>
            <p:cNvSpPr txBox="1"/>
            <p:nvPr/>
          </p:nvSpPr>
          <p:spPr>
            <a:xfrm>
              <a:off x="1316212" y="1337714"/>
              <a:ext cx="2125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67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Preliminary Research Phase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16" name="Google Shape;416;p48"/>
          <p:cNvCxnSpPr/>
          <p:nvPr/>
        </p:nvCxnSpPr>
        <p:spPr>
          <a:xfrm>
            <a:off x="7610792" y="3519031"/>
            <a:ext cx="0" cy="39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417" name="Google Shape;417;p48"/>
          <p:cNvSpPr/>
          <p:nvPr/>
        </p:nvSpPr>
        <p:spPr>
          <a:xfrm>
            <a:off x="6347528" y="2394416"/>
            <a:ext cx="1190700" cy="6975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 2020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LENNS baseline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8" name="Google Shape;418;p48"/>
          <p:cNvCxnSpPr/>
          <p:nvPr/>
        </p:nvCxnSpPr>
        <p:spPr>
          <a:xfrm>
            <a:off x="5691755" y="3491521"/>
            <a:ext cx="0" cy="39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419" name="Google Shape;419;p48"/>
          <p:cNvSpPr/>
          <p:nvPr/>
        </p:nvSpPr>
        <p:spPr>
          <a:xfrm>
            <a:off x="4623802" y="2387086"/>
            <a:ext cx="1190700" cy="6975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Dec. 2018 – Jan. 2019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Intervention mapping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p48"/>
          <p:cNvCxnSpPr/>
          <p:nvPr/>
        </p:nvCxnSpPr>
        <p:spPr>
          <a:xfrm>
            <a:off x="4420272" y="3480401"/>
            <a:ext cx="0" cy="39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421" name="Google Shape;421;p48"/>
          <p:cNvSpPr/>
          <p:nvPr/>
        </p:nvSpPr>
        <p:spPr>
          <a:xfrm>
            <a:off x="3360536" y="2380577"/>
            <a:ext cx="1190700" cy="7071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Oct. 2018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Synthesis of formative research findings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2" name="Google Shape;422;p48"/>
          <p:cNvCxnSpPr/>
          <p:nvPr/>
        </p:nvCxnSpPr>
        <p:spPr>
          <a:xfrm>
            <a:off x="2580031" y="3510675"/>
            <a:ext cx="0" cy="39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423" name="Google Shape;423;p48"/>
          <p:cNvSpPr/>
          <p:nvPr/>
        </p:nvSpPr>
        <p:spPr>
          <a:xfrm>
            <a:off x="1538332" y="2393263"/>
            <a:ext cx="1190700" cy="691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April – July 2018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LENNS norms survey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48"/>
          <p:cNvCxnSpPr/>
          <p:nvPr/>
        </p:nvCxnSpPr>
        <p:spPr>
          <a:xfrm rot="10800000">
            <a:off x="849075" y="3113963"/>
            <a:ext cx="0" cy="30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425" name="Google Shape;425;p48"/>
          <p:cNvSpPr/>
          <p:nvPr/>
        </p:nvSpPr>
        <p:spPr>
          <a:xfrm>
            <a:off x="775031" y="3942601"/>
            <a:ext cx="1190700" cy="639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group discussion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Sept. - Oct. 2017</a:t>
            </a:r>
            <a:r>
              <a:rPr b="1"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6" name="Google Shape;426;p48"/>
          <p:cNvCxnSpPr/>
          <p:nvPr/>
        </p:nvCxnSpPr>
        <p:spPr>
          <a:xfrm rot="10800000">
            <a:off x="5160814" y="3103066"/>
            <a:ext cx="0" cy="30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427" name="Google Shape;427;p48"/>
          <p:cNvSpPr/>
          <p:nvPr/>
        </p:nvSpPr>
        <p:spPr>
          <a:xfrm>
            <a:off x="5078072" y="3927779"/>
            <a:ext cx="1190700" cy="6396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Trials of improved practices (TIPS)</a:t>
            </a:r>
            <a:endParaRPr sz="13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Fall 2019</a:t>
            </a:r>
            <a:endParaRPr sz="13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p48"/>
          <p:cNvCxnSpPr/>
          <p:nvPr/>
        </p:nvCxnSpPr>
        <p:spPr>
          <a:xfrm rot="10800000">
            <a:off x="3873802" y="3085628"/>
            <a:ext cx="0" cy="30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429" name="Google Shape;429;p48"/>
          <p:cNvSpPr/>
          <p:nvPr/>
        </p:nvSpPr>
        <p:spPr>
          <a:xfrm>
            <a:off x="3796359" y="3933167"/>
            <a:ext cx="1190700" cy="6396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 &amp; solution tree development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Oct. – Nov. 2018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0" name="Google Shape;430;p48"/>
          <p:cNvCxnSpPr/>
          <p:nvPr/>
        </p:nvCxnSpPr>
        <p:spPr>
          <a:xfrm rot="10800000">
            <a:off x="2140439" y="3113961"/>
            <a:ext cx="0" cy="30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431" name="Google Shape;431;p48"/>
          <p:cNvSpPr/>
          <p:nvPr/>
        </p:nvSpPr>
        <p:spPr>
          <a:xfrm>
            <a:off x="2053759" y="3950672"/>
            <a:ext cx="1190700" cy="639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Analysis of formative research data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Aug. – Sept. 2018</a:t>
            </a:r>
            <a:endParaRPr sz="12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Google Shape;432;p48"/>
          <p:cNvCxnSpPr/>
          <p:nvPr/>
        </p:nvCxnSpPr>
        <p:spPr>
          <a:xfrm rot="10800000">
            <a:off x="7142087" y="3085628"/>
            <a:ext cx="0" cy="30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433" name="Google Shape;433;p48"/>
          <p:cNvSpPr/>
          <p:nvPr/>
        </p:nvSpPr>
        <p:spPr>
          <a:xfrm>
            <a:off x="7063428" y="3913814"/>
            <a:ext cx="1190700" cy="6396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LENNS intervention implementation</a:t>
            </a:r>
            <a:endParaRPr sz="13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 months</a:t>
            </a:r>
            <a:endParaRPr sz="13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8"/>
          <p:cNvSpPr/>
          <p:nvPr/>
        </p:nvSpPr>
        <p:spPr>
          <a:xfrm>
            <a:off x="7610792" y="2401215"/>
            <a:ext cx="1190700" cy="6975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 2021 (now June)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LENNS endline</a:t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48"/>
          <p:cNvGrpSpPr/>
          <p:nvPr/>
        </p:nvGrpSpPr>
        <p:grpSpPr>
          <a:xfrm>
            <a:off x="6392448" y="1480270"/>
            <a:ext cx="2332983" cy="842917"/>
            <a:chOff x="8635223" y="1466828"/>
            <a:chExt cx="3157800" cy="862937"/>
          </a:xfrm>
        </p:grpSpPr>
        <p:sp>
          <p:nvSpPr>
            <p:cNvPr id="436" name="Google Shape;436;p48"/>
            <p:cNvSpPr/>
            <p:nvPr/>
          </p:nvSpPr>
          <p:spPr>
            <a:xfrm rot="5400000">
              <a:off x="10077023" y="613765"/>
              <a:ext cx="274200" cy="31578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8"/>
            <p:cNvSpPr txBox="1"/>
            <p:nvPr/>
          </p:nvSpPr>
          <p:spPr>
            <a:xfrm>
              <a:off x="9105923" y="1466828"/>
              <a:ext cx="2216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67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RCT Phase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" name="Google Shape;438;p48"/>
          <p:cNvGrpSpPr/>
          <p:nvPr/>
        </p:nvGrpSpPr>
        <p:grpSpPr>
          <a:xfrm>
            <a:off x="3405402" y="1327131"/>
            <a:ext cx="2778922" cy="992624"/>
            <a:chOff x="4592118" y="1310049"/>
            <a:chExt cx="3761400" cy="1016200"/>
          </a:xfrm>
        </p:grpSpPr>
        <p:sp>
          <p:nvSpPr>
            <p:cNvPr id="439" name="Google Shape;439;p48"/>
            <p:cNvSpPr txBox="1"/>
            <p:nvPr/>
          </p:nvSpPr>
          <p:spPr>
            <a:xfrm>
              <a:off x="5226313" y="1310049"/>
              <a:ext cx="2504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67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Intervention Conception Phase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8"/>
            <p:cNvSpPr/>
            <p:nvPr/>
          </p:nvSpPr>
          <p:spPr>
            <a:xfrm rot="5400000">
              <a:off x="6335718" y="308449"/>
              <a:ext cx="274200" cy="37614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1" name="Google Shape;441;p48"/>
          <p:cNvCxnSpPr/>
          <p:nvPr/>
        </p:nvCxnSpPr>
        <p:spPr>
          <a:xfrm rot="10800000">
            <a:off x="8207069" y="3103066"/>
            <a:ext cx="0" cy="30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9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9"/>
          <p:cNvSpPr/>
          <p:nvPr/>
        </p:nvSpPr>
        <p:spPr>
          <a:xfrm>
            <a:off x="0" y="1485050"/>
            <a:ext cx="5103900" cy="24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1" sz="4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LENNS Overview (Continued)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125" y="-27762"/>
            <a:ext cx="5168300" cy="51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0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0"/>
          <p:cNvSpPr/>
          <p:nvPr/>
        </p:nvSpPr>
        <p:spPr>
          <a:xfrm>
            <a:off x="604471" y="565775"/>
            <a:ext cx="8198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Insights from Cluster Randomized Trial to Improve Toilet Usage in Peri-urban Tamil Nadu, 2020-2021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100"/>
          </a:p>
        </p:txBody>
      </p:sp>
      <p:pic>
        <p:nvPicPr>
          <p:cNvPr id="458" name="Google Shape;45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496" y="3972427"/>
            <a:ext cx="2278339" cy="77969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0"/>
          <p:cNvSpPr txBox="1"/>
          <p:nvPr/>
        </p:nvSpPr>
        <p:spPr>
          <a:xfrm>
            <a:off x="464975" y="2496625"/>
            <a:ext cx="8477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The Longitudinal Evaluation of Networks and Norms Study (LENNS)</a:t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25" y="3947950"/>
            <a:ext cx="31527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1225" y="3972444"/>
            <a:ext cx="3152775" cy="83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1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1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1"/>
          <p:cNvSpPr/>
          <p:nvPr/>
        </p:nvSpPr>
        <p:spPr>
          <a:xfrm>
            <a:off x="166850" y="3007575"/>
            <a:ext cx="28119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Community Interventions</a:t>
            </a:r>
            <a:endParaRPr b="1" sz="3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300"/>
          </a:p>
        </p:txBody>
      </p:sp>
      <p:sp>
        <p:nvSpPr>
          <p:cNvPr id="470" name="Google Shape;470;p51"/>
          <p:cNvSpPr txBox="1"/>
          <p:nvPr/>
        </p:nvSpPr>
        <p:spPr>
          <a:xfrm>
            <a:off x="2978750" y="3007575"/>
            <a:ext cx="59115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Char char="•"/>
            </a:pPr>
            <a:r>
              <a:rPr lang="en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Community Mobilization and Commitment Events</a:t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00"/>
              <a:buChar char="•"/>
            </a:pPr>
            <a:r>
              <a:rPr lang="en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Audio announcements</a:t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00"/>
              <a:buChar char="•"/>
            </a:pPr>
            <a:r>
              <a:rPr lang="en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Wall paintings</a:t>
            </a:r>
            <a:endParaRPr b="1"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50" y="321725"/>
            <a:ext cx="9181200" cy="26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2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52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2"/>
          <p:cNvSpPr/>
          <p:nvPr/>
        </p:nvSpPr>
        <p:spPr>
          <a:xfrm>
            <a:off x="604471" y="565775"/>
            <a:ext cx="8198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Group Interventions: Peer Learning Sessions and WhatsApp Groups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480" name="Google Shape;480;p52"/>
          <p:cNvSpPr txBox="1"/>
          <p:nvPr/>
        </p:nvSpPr>
        <p:spPr>
          <a:xfrm>
            <a:off x="-15950" y="4358325"/>
            <a:ext cx="8477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Creating new social networks</a:t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088" y="1848750"/>
            <a:ext cx="6479025" cy="25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3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3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53"/>
          <p:cNvSpPr/>
          <p:nvPr/>
        </p:nvSpPr>
        <p:spPr>
          <a:xfrm>
            <a:off x="0" y="394825"/>
            <a:ext cx="48567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Peer Learning Sessions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3"/>
          <p:cNvSpPr/>
          <p:nvPr/>
        </p:nvSpPr>
        <p:spPr>
          <a:xfrm>
            <a:off x="1154550" y="1018400"/>
            <a:ext cx="46899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Increased access to </a:t>
            </a:r>
            <a:r>
              <a:rPr b="1"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role models </a:t>
            </a:r>
            <a:r>
              <a:rPr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 one’s community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Emotional support</a:t>
            </a:r>
            <a:r>
              <a:rPr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from others who have gone through the process to build toilets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Engaging facilitated discussions </a:t>
            </a:r>
            <a:r>
              <a:rPr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 increase network access and plan to achieve or sustain sanitation behaviors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640" y="321727"/>
            <a:ext cx="2720610" cy="33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3"/>
          <p:cNvSpPr/>
          <p:nvPr/>
        </p:nvSpPr>
        <p:spPr>
          <a:xfrm>
            <a:off x="227538" y="808513"/>
            <a:ext cx="927000" cy="927000"/>
          </a:xfrm>
          <a:prstGeom prst="ellipse">
            <a:avLst/>
          </a:prstGeom>
          <a:solidFill>
            <a:srgbClr val="F26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3"/>
          <p:cNvSpPr/>
          <p:nvPr/>
        </p:nvSpPr>
        <p:spPr>
          <a:xfrm>
            <a:off x="227550" y="1842713"/>
            <a:ext cx="927000" cy="927000"/>
          </a:xfrm>
          <a:prstGeom prst="ellipse">
            <a:avLst/>
          </a:prstGeom>
          <a:solidFill>
            <a:srgbClr val="F26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3"/>
          <p:cNvSpPr/>
          <p:nvPr/>
        </p:nvSpPr>
        <p:spPr>
          <a:xfrm>
            <a:off x="227550" y="2978476"/>
            <a:ext cx="927000" cy="927000"/>
          </a:xfrm>
          <a:prstGeom prst="ellipse">
            <a:avLst/>
          </a:prstGeom>
          <a:solidFill>
            <a:srgbClr val="F26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75" y="910075"/>
            <a:ext cx="514350" cy="723900"/>
          </a:xfrm>
          <a:prstGeom prst="rect">
            <a:avLst/>
          </a:prstGeom>
          <a:solidFill>
            <a:srgbClr val="F26B23"/>
          </a:solidFill>
          <a:ln>
            <a:noFill/>
          </a:ln>
        </p:spPr>
      </p:pic>
      <p:pic>
        <p:nvPicPr>
          <p:cNvPr id="495" name="Google Shape;49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875" y="1971662"/>
            <a:ext cx="514350" cy="567540"/>
          </a:xfrm>
          <a:prstGeom prst="rect">
            <a:avLst/>
          </a:prstGeom>
          <a:solidFill>
            <a:srgbClr val="F26B23"/>
          </a:solidFill>
          <a:ln>
            <a:noFill/>
          </a:ln>
        </p:spPr>
      </p:pic>
      <p:pic>
        <p:nvPicPr>
          <p:cNvPr id="496" name="Google Shape;496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875" y="3219353"/>
            <a:ext cx="514350" cy="445256"/>
          </a:xfrm>
          <a:prstGeom prst="rect">
            <a:avLst/>
          </a:prstGeom>
          <a:solidFill>
            <a:srgbClr val="F26B23"/>
          </a:solidFill>
          <a:ln>
            <a:noFill/>
          </a:ln>
        </p:spPr>
      </p:pic>
      <p:sp>
        <p:nvSpPr>
          <p:cNvPr id="497" name="Google Shape;497;p53"/>
          <p:cNvSpPr txBox="1"/>
          <p:nvPr/>
        </p:nvSpPr>
        <p:spPr>
          <a:xfrm>
            <a:off x="112800" y="3905475"/>
            <a:ext cx="9181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“Seeing others talk about their or their neighbors’ toilet construction also motivated them to use their savings to build a toilet. There was a shift in perception of toilet as a “necessity” to toilet as a “basic necessity.” - Outreach Worker, Karur</a:t>
            </a:r>
            <a:endParaRPr b="1" sz="15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b="1"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-9" y="394837"/>
            <a:ext cx="8439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Social Norms and Influence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119625" y="1018200"/>
            <a:ext cx="62148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Social influence can be powerful drivers of behavior change  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Conceptualized as the pressure perceived from important others that motivates them to conform to a behavior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These influences can be driven by social beliefs, namely about  what others do (empirical expectations) or what others approve or disapprove of (normative expectations) (Bicchieri, 2006). 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7"/>
          <p:cNvSpPr/>
          <p:nvPr/>
        </p:nvSpPr>
        <p:spPr>
          <a:xfrm>
            <a:off x="6334349" y="2278251"/>
            <a:ext cx="2752358" cy="2313684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025" y="2655225"/>
            <a:ext cx="1701800" cy="157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4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54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54"/>
          <p:cNvSpPr/>
          <p:nvPr/>
        </p:nvSpPr>
        <p:spPr>
          <a:xfrm>
            <a:off x="0" y="394825"/>
            <a:ext cx="48567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Social Advocates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4"/>
          <p:cNvSpPr/>
          <p:nvPr/>
        </p:nvSpPr>
        <p:spPr>
          <a:xfrm>
            <a:off x="1154550" y="1018400"/>
            <a:ext cx="46899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Identifying</a:t>
            </a:r>
            <a:r>
              <a:rPr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social influencers from the community (animators, youth clubs, Lions club)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of </a:t>
            </a:r>
            <a:r>
              <a:rPr b="1"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non-monetary incentives</a:t>
            </a:r>
            <a:endParaRPr b="1"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3369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900"/>
              <a:buChar char="•"/>
            </a:pPr>
            <a:r>
              <a:rPr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‘Feel good’ to help one’s community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33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Char char="•"/>
            </a:pPr>
            <a:r>
              <a:rPr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Support own community 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33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Char char="•"/>
            </a:pPr>
            <a:r>
              <a:rPr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Recognition from TP officials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33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Char char="•"/>
            </a:pPr>
            <a:r>
              <a:rPr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Some continue to work even after project end date 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54"/>
          <p:cNvSpPr/>
          <p:nvPr/>
        </p:nvSpPr>
        <p:spPr>
          <a:xfrm>
            <a:off x="227538" y="1018388"/>
            <a:ext cx="927000" cy="927000"/>
          </a:xfrm>
          <a:prstGeom prst="ellipse">
            <a:avLst/>
          </a:prstGeom>
          <a:solidFill>
            <a:srgbClr val="F26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4"/>
          <p:cNvSpPr/>
          <p:nvPr/>
        </p:nvSpPr>
        <p:spPr>
          <a:xfrm>
            <a:off x="227550" y="2350675"/>
            <a:ext cx="927000" cy="927000"/>
          </a:xfrm>
          <a:prstGeom prst="ellipse">
            <a:avLst/>
          </a:prstGeom>
          <a:solidFill>
            <a:srgbClr val="F26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54"/>
          <p:cNvSpPr txBox="1"/>
          <p:nvPr/>
        </p:nvSpPr>
        <p:spPr>
          <a:xfrm>
            <a:off x="112800" y="3905475"/>
            <a:ext cx="918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50" y="1260572"/>
            <a:ext cx="509200" cy="462300"/>
          </a:xfrm>
          <a:prstGeom prst="rect">
            <a:avLst/>
          </a:prstGeom>
          <a:solidFill>
            <a:srgbClr val="F26B23"/>
          </a:solidFill>
          <a:ln>
            <a:noFill/>
          </a:ln>
        </p:spPr>
      </p:pic>
      <p:pic>
        <p:nvPicPr>
          <p:cNvPr id="510" name="Google Shape;51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50" y="2495088"/>
            <a:ext cx="685800" cy="638175"/>
          </a:xfrm>
          <a:prstGeom prst="rect">
            <a:avLst/>
          </a:prstGeom>
          <a:solidFill>
            <a:srgbClr val="F26B23"/>
          </a:solidFill>
          <a:ln>
            <a:noFill/>
          </a:ln>
        </p:spPr>
      </p:pic>
      <p:pic>
        <p:nvPicPr>
          <p:cNvPr id="511" name="Google Shape;51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450" y="1033275"/>
            <a:ext cx="3449475" cy="30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5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5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5"/>
          <p:cNvSpPr/>
          <p:nvPr/>
        </p:nvSpPr>
        <p:spPr>
          <a:xfrm>
            <a:off x="0" y="394825"/>
            <a:ext cx="93159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Household Interventions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5"/>
          <p:cNvSpPr/>
          <p:nvPr/>
        </p:nvSpPr>
        <p:spPr>
          <a:xfrm>
            <a:off x="0" y="1348225"/>
            <a:ext cx="39738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Char char="•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IPC tools- Flipbook, Dialogue cards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300"/>
              <a:buChar char="•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Stickers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300"/>
              <a:buChar char="•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Goal monitoring cards</a:t>
            </a:r>
            <a:endParaRPr b="1" sz="2300" u="sng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400" y="1041550"/>
            <a:ext cx="4856701" cy="3649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6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56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6"/>
          <p:cNvSpPr/>
          <p:nvPr/>
        </p:nvSpPr>
        <p:spPr>
          <a:xfrm>
            <a:off x="604471" y="565775"/>
            <a:ext cx="8198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Results from the Community Randomized Trial of LENNS (2020-2021)</a:t>
            </a:r>
            <a:endParaRPr b="1" sz="3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100"/>
          </a:p>
        </p:txBody>
      </p:sp>
      <p:pic>
        <p:nvPicPr>
          <p:cNvPr id="529" name="Google Shape;52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496" y="3972427"/>
            <a:ext cx="2278339" cy="779698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6"/>
          <p:cNvSpPr txBox="1"/>
          <p:nvPr/>
        </p:nvSpPr>
        <p:spPr>
          <a:xfrm>
            <a:off x="464975" y="2496625"/>
            <a:ext cx="8477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The Longitudinal Evaluation of Networks and Norms Study (LENNS)</a:t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25" y="3947950"/>
            <a:ext cx="31527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1225" y="3972444"/>
            <a:ext cx="3152775" cy="83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7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7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57"/>
          <p:cNvSpPr/>
          <p:nvPr/>
        </p:nvSpPr>
        <p:spPr>
          <a:xfrm>
            <a:off x="0" y="394825"/>
            <a:ext cx="93159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Differential Decrease in Toilet Access during 2020-2021 Pandemic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57"/>
          <p:cNvSpPr/>
          <p:nvPr/>
        </p:nvSpPr>
        <p:spPr>
          <a:xfrm>
            <a:off x="0" y="895475"/>
            <a:ext cx="39738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000" u="sng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1" name="Google Shape;54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700" y="895475"/>
            <a:ext cx="4280093" cy="37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7"/>
          <p:cNvSpPr/>
          <p:nvPr/>
        </p:nvSpPr>
        <p:spPr>
          <a:xfrm>
            <a:off x="5677415" y="1729513"/>
            <a:ext cx="2123400" cy="16764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4.2% point  net difference between intervention and control</a:t>
            </a: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8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8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8"/>
          <p:cNvSpPr/>
          <p:nvPr/>
        </p:nvSpPr>
        <p:spPr>
          <a:xfrm>
            <a:off x="0" y="394825"/>
            <a:ext cx="93159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Reported Use of Toilet for Last Defecation Increased Due to Intervention in 2021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8"/>
          <p:cNvSpPr/>
          <p:nvPr/>
        </p:nvSpPr>
        <p:spPr>
          <a:xfrm>
            <a:off x="6045424" y="1945974"/>
            <a:ext cx="1906500" cy="16149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5.2% point net difference</a:t>
            </a:r>
            <a:endParaRPr>
              <a:solidFill>
                <a:srgbClr val="7F7F7F"/>
              </a:solidFill>
            </a:endParaRPr>
          </a:p>
        </p:txBody>
      </p:sp>
      <p:pic>
        <p:nvPicPr>
          <p:cNvPr id="551" name="Google Shape;55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25" y="1348225"/>
            <a:ext cx="5190642" cy="34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9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59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9"/>
          <p:cNvSpPr/>
          <p:nvPr/>
        </p:nvSpPr>
        <p:spPr>
          <a:xfrm>
            <a:off x="604471" y="565775"/>
            <a:ext cx="8198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does this mean?</a:t>
            </a:r>
            <a:endParaRPr b="1" sz="5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560" name="Google Shape;560;p59"/>
          <p:cNvSpPr txBox="1"/>
          <p:nvPr/>
        </p:nvSpPr>
        <p:spPr>
          <a:xfrm>
            <a:off x="464975" y="1702950"/>
            <a:ext cx="84771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More people use the toilet they have access to because of the pandemic. </a:t>
            </a:r>
            <a:endParaRPr b="1" sz="34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ctr"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400"/>
              <a:buFont typeface="Calibri"/>
              <a:buChar char="●"/>
            </a:pPr>
            <a:r>
              <a:rPr lang="en" sz="34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94% vs. 84% reported exclusively using a toilet</a:t>
            </a:r>
            <a:endParaRPr sz="34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4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0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60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60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Cause: Change in Empirical Expectations (EE)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0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60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60"/>
          <p:cNvSpPr txBox="1"/>
          <p:nvPr/>
        </p:nvSpPr>
        <p:spPr>
          <a:xfrm>
            <a:off x="317500" y="1112675"/>
            <a:ext cx="87822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Out of 10 people in your ward, how many do you think </a:t>
            </a:r>
            <a:r>
              <a:rPr b="1" i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own</a:t>
            </a:r>
            <a:r>
              <a:rPr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 toilet?</a:t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Mean difference (SD): +0.7 (0.2)*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believe more people in my ward </a:t>
            </a:r>
            <a:r>
              <a:rPr b="1" i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 constructing </a:t>
            </a:r>
            <a:r>
              <a:rPr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toilet compared to 6 months ago.</a:t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Mean difference (SD): +12% points (0.04)* more likely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believe more people in my ward </a:t>
            </a:r>
            <a:r>
              <a:rPr b="1" i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b="1"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toilet compared to 6 months ago. </a:t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Mean difference (SD): +11% points (0.03)* more likely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1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61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61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Role of Normative Expectations (NE)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61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61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1"/>
          <p:cNvSpPr txBox="1"/>
          <p:nvPr/>
        </p:nvSpPr>
        <p:spPr>
          <a:xfrm>
            <a:off x="317500" y="1112675"/>
            <a:ext cx="8782200" cy="3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There was no causal role for Normative Expectations. With time, stable Empirical Expectations lead to new Normative Expectations. 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Out of 10 people in your ward, how many believe one </a:t>
            </a:r>
            <a:r>
              <a:rPr b="1" i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 use</a:t>
            </a:r>
            <a:r>
              <a:rPr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 toilet?</a:t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Mean difference (SD): +0.6 (0.2)*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 believe more people in my ward </a:t>
            </a:r>
            <a:r>
              <a:rPr b="1" i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think </a:t>
            </a:r>
            <a:r>
              <a:rPr i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one should use a toilet.</a:t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 difference across arms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100">
                <a:solidFill>
                  <a:srgbClr val="7F7F7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Ref: C. Bicchieri and J. Kuang (2023) From is to ought and back: Variability and asymmetry in social inferences from norm information, CSNBD, 2023</a:t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2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62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2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Was the EE-centric Strategy Successful?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2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62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62"/>
          <p:cNvSpPr txBox="1"/>
          <p:nvPr/>
        </p:nvSpPr>
        <p:spPr>
          <a:xfrm>
            <a:off x="317500" y="1112675"/>
            <a:ext cx="87822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Between the intervention and control, we see: 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4% net increase in toilet access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5% net increase in reported toilet use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Shifts in social beliefs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Empirical Expectations of toilet ownership and use increased. 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Normative Expectations also increased slightly and we expect it to increase substantially with stable behavior over time.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3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63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3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Finding: More people were willing to pay to live in non-OD areas in intervention arms</a:t>
            </a:r>
            <a:endParaRPr b="0" i="0" sz="1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8" name="Google Shape;59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913" y="767275"/>
            <a:ext cx="7859773" cy="39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-9" y="394837"/>
            <a:ext cx="8439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Psychosocial Determinants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119625" y="1018200"/>
            <a:ext cx="62148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Norm-based messaging to promote toilet use in India were primarily guided by Community Led Total Sanitation (CLTS), the Risks, Attitudes, Norms, Abilities, and Self-regulation (RANAS) approach, Behavior Centric Design (BCD)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CLTS aims to create a new norm by creating normative expectations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Previous studies did not assess the conditionality of toilet usage on social expectations or the role of  social networks in forming expectations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6334349" y="2278251"/>
            <a:ext cx="2752358" cy="2313684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0538" y="2588975"/>
            <a:ext cx="1679978" cy="16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4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4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4"/>
          <p:cNvSpPr/>
          <p:nvPr/>
        </p:nvSpPr>
        <p:spPr>
          <a:xfrm>
            <a:off x="604471" y="565775"/>
            <a:ext cx="8198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did we learn from the process evaluation of a behavioral intervention during the COVID-19 pandemic?</a:t>
            </a:r>
            <a:endParaRPr b="1" sz="3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100"/>
          </a:p>
        </p:txBody>
      </p:sp>
      <p:pic>
        <p:nvPicPr>
          <p:cNvPr id="607" name="Google Shape;60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496" y="3972427"/>
            <a:ext cx="2278339" cy="779698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64"/>
          <p:cNvSpPr txBox="1"/>
          <p:nvPr/>
        </p:nvSpPr>
        <p:spPr>
          <a:xfrm>
            <a:off x="464975" y="2496625"/>
            <a:ext cx="8477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The Longitudinal Evaluation of Networks and Norms Study (LENNS)</a:t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25" y="3947950"/>
            <a:ext cx="31527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1225" y="3972444"/>
            <a:ext cx="3152775" cy="83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5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65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65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Context of Intervention Delivery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65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65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65"/>
          <p:cNvSpPr txBox="1"/>
          <p:nvPr/>
        </p:nvSpPr>
        <p:spPr>
          <a:xfrm>
            <a:off x="317500" y="1112675"/>
            <a:ext cx="87822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Unique COVID-19 pandemic setting (2019-2020)</a:t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Reduced community interactions and gatherings (smaller groups in public spaces)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Heightened risk perception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Less motivated to build toilets due to financial constraints (loss of work)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 modified our intervention activities to maximize impact</a:t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Changed community mobilization meeting to small group meetings at the neighborhood level for peer learning sessions discussions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Shared content through community leaders on social media and WhatsApp groups</a:t>
            </a:r>
            <a:endParaRPr sz="17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6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66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66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Qualitative Insights from Intervention Recipients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6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66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66"/>
          <p:cNvSpPr txBox="1"/>
          <p:nvPr/>
        </p:nvSpPr>
        <p:spPr>
          <a:xfrm>
            <a:off x="317500" y="1018200"/>
            <a:ext cx="51660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en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“There was a major difference in the response of the community members at the beginning and towards the middle of intervention. The acceptance and trust were much less early, however later [after repeated visits] the community members exuded love like towards a family member.” </a:t>
            </a:r>
            <a:endParaRPr b="1"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Outreach Worker-Pudukkottai</a:t>
            </a:r>
            <a:endParaRPr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81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 More people around us are using a toilet. We have also started using a toilet as it will protect us from diseases and will also protect the environment to keep us free of illness”. </a:t>
            </a:r>
            <a:endParaRPr b="1"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Respondent, Karur</a:t>
            </a:r>
            <a:endParaRPr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81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631" name="Google Shape;63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725" y="1291438"/>
            <a:ext cx="3660450" cy="285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7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67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67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Qualitative Insights from Intervention Recipients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67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67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67"/>
          <p:cNvSpPr txBox="1"/>
          <p:nvPr/>
        </p:nvSpPr>
        <p:spPr>
          <a:xfrm>
            <a:off x="317500" y="1018200"/>
            <a:ext cx="5166000" cy="4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“I am helping LENNS because it gives me personal satisfaction and a sense of pride to contribute to my community.”</a:t>
            </a:r>
            <a:endParaRPr b="1" i="1"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Advocate - Karur</a:t>
            </a:r>
            <a:endParaRPr i="1"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“A person in our community did to have resources to build a toilet, we crowdsourced money from the ward members, and helped him get a toilet.”</a:t>
            </a:r>
            <a:endParaRPr b="1" i="1"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Advocate – Pudukkottai </a:t>
            </a:r>
            <a:endParaRPr i="1"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81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642" name="Google Shape;64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100" y="1549200"/>
            <a:ext cx="3463700" cy="2390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8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68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68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Lessons from LENNS Intervention Delivery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68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68"/>
          <p:cNvSpPr/>
          <p:nvPr/>
        </p:nvSpPr>
        <p:spPr>
          <a:xfrm>
            <a:off x="158700" y="1455713"/>
            <a:ext cx="1577100" cy="2989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Modification of behavioural interventions </a:t>
            </a: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inevitable (health, environmental, political crises) Need to be documented to inform future interventions and plans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68"/>
          <p:cNvSpPr/>
          <p:nvPr/>
        </p:nvSpPr>
        <p:spPr>
          <a:xfrm>
            <a:off x="1935062" y="1455713"/>
            <a:ext cx="1577100" cy="2989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 </a:t>
            </a:r>
            <a:r>
              <a:rPr b="1"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 and address contextual factors</a:t>
            </a: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its potential influence on the target population 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8"/>
          <p:cNvSpPr/>
          <p:nvPr/>
        </p:nvSpPr>
        <p:spPr>
          <a:xfrm>
            <a:off x="3740630" y="1455713"/>
            <a:ext cx="1577100" cy="2989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Intervention strategy design and outreach workers </a:t>
            </a: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should be assigned according to the needs of the target population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68"/>
          <p:cNvSpPr/>
          <p:nvPr/>
        </p:nvSpPr>
        <p:spPr>
          <a:xfrm>
            <a:off x="5562090" y="1455713"/>
            <a:ext cx="1577100" cy="2989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Messengers must be trusted </a:t>
            </a: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spread the norm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68"/>
          <p:cNvSpPr/>
          <p:nvPr/>
        </p:nvSpPr>
        <p:spPr>
          <a:xfrm>
            <a:off x="7363793" y="1455713"/>
            <a:ext cx="1577100" cy="2989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Community influencers </a:t>
            </a: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powerful medium: appropriate incentives and engagement strategy required 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9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69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69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LENNS Policy and Implementation Implications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9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69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69"/>
          <p:cNvSpPr txBox="1"/>
          <p:nvPr/>
        </p:nvSpPr>
        <p:spPr>
          <a:xfrm>
            <a:off x="162600" y="1018200"/>
            <a:ext cx="5320800" cy="3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Community-led Norm Change Works. </a:t>
            </a:r>
            <a:endParaRPr b="1"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b="1"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Improving access</a:t>
            </a: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to water, sanitation and hygiene, </a:t>
            </a:r>
            <a:r>
              <a:rPr b="1"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promoting norms</a:t>
            </a: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in favour of toilet use, and </a:t>
            </a:r>
            <a:r>
              <a:rPr b="1"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operations and management as a continuum</a:t>
            </a: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may prove to be a sustainable way forward for Tamil Nadu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81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666" name="Google Shape;66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650" y="1396800"/>
            <a:ext cx="3828600" cy="267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0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70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70"/>
          <p:cNvSpPr/>
          <p:nvPr/>
        </p:nvSpPr>
        <p:spPr>
          <a:xfrm>
            <a:off x="604471" y="565775"/>
            <a:ext cx="8198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Examples of Publications</a:t>
            </a:r>
            <a:endParaRPr b="1" sz="3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100"/>
          </a:p>
        </p:txBody>
      </p:sp>
      <p:pic>
        <p:nvPicPr>
          <p:cNvPr id="675" name="Google Shape;67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496" y="3972427"/>
            <a:ext cx="2278339" cy="779698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70"/>
          <p:cNvSpPr txBox="1"/>
          <p:nvPr/>
        </p:nvSpPr>
        <p:spPr>
          <a:xfrm>
            <a:off x="464975" y="2496625"/>
            <a:ext cx="8477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The Longitudinal Evaluation of Networks and Norms Study (LENNS)</a:t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7" name="Google Shape;677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25" y="3947950"/>
            <a:ext cx="31527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1225" y="3972444"/>
            <a:ext cx="3152775" cy="83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1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71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71"/>
          <p:cNvSpPr/>
          <p:nvPr/>
        </p:nvSpPr>
        <p:spPr>
          <a:xfrm>
            <a:off x="604471" y="565775"/>
            <a:ext cx="8198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687" name="Google Shape;687;p71"/>
          <p:cNvSpPr txBox="1"/>
          <p:nvPr/>
        </p:nvSpPr>
        <p:spPr>
          <a:xfrm>
            <a:off x="464975" y="2496625"/>
            <a:ext cx="8477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71"/>
          <p:cNvSpPr txBox="1"/>
          <p:nvPr/>
        </p:nvSpPr>
        <p:spPr>
          <a:xfrm>
            <a:off x="145150" y="562425"/>
            <a:ext cx="8477100" cy="4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Toilet Usage and Formative Research</a:t>
            </a:r>
            <a:endParaRPr b="1" sz="2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Thulin, Erik, Alex Shpenev, Sania Ashraf, Upasak Das, Jinyi Kuang, and Cristina Bicchieri. </a:t>
            </a:r>
            <a:r>
              <a:rPr b="1"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"Toilet Use Is a Descriptive Norm: The Influence of Social Expectations on Toilet Use in Bihar and Tamil Nadu, India.</a:t>
            </a: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" India (October 2021) (2021).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Bicchieri C, Ashraf S, Das U, Delea MG, Kohler HP, Kuang J, et al. </a:t>
            </a:r>
            <a:r>
              <a:rPr b="1"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Phase 2 project report. Social networks and norms: sanitation in Bihar and Tamil Nadu, India.</a:t>
            </a: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Center for Social Norms and Behavioral Dynamics. Philadelphia; 2018.   URL: https://repository.upenn.edu/pennsong/17/ [accessed 2019-12-07]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Norms during the COVID-19 Pandemic</a:t>
            </a:r>
            <a:endParaRPr b="1" sz="2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Ashraf, Sania, Jinyi Kuang, Upasak Das, and Cristina Bicchieri. </a:t>
            </a:r>
            <a:r>
              <a:rPr b="1"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"Sanitation practices during early phases of COVID-19 lockdown in peri-urban communities in Tamil Nadu, India." </a:t>
            </a: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American journal of tropical medicine and hygiene 103, no. 5 (2020): 2012.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Kuang, Jinyi, Sania Ashraf, Upasak Das, and Cristina Bicchieri. </a:t>
            </a:r>
            <a:r>
              <a:rPr b="1"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"Awareness, risk perception, and stress during the COVID-19 pandemic in communities of Tamil Nadu, India." </a:t>
            </a: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International journal of environmental research and public health 17, no. 19 (2020): 7177.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2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72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72"/>
          <p:cNvSpPr/>
          <p:nvPr/>
        </p:nvSpPr>
        <p:spPr>
          <a:xfrm>
            <a:off x="604471" y="565775"/>
            <a:ext cx="8198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697" name="Google Shape;697;p72"/>
          <p:cNvSpPr txBox="1"/>
          <p:nvPr/>
        </p:nvSpPr>
        <p:spPr>
          <a:xfrm>
            <a:off x="464975" y="2496625"/>
            <a:ext cx="8477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72"/>
          <p:cNvSpPr txBox="1"/>
          <p:nvPr/>
        </p:nvSpPr>
        <p:spPr>
          <a:xfrm>
            <a:off x="145150" y="562425"/>
            <a:ext cx="8477100" cy="4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Gender Norms in Sanitation Decision-making and Toilet Usage</a:t>
            </a:r>
            <a:endParaRPr b="1" sz="2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693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Das, Upasak, Jinyi Kuang, Sania Ashraf, Alex Shpenev, and Cristina Bicchieri. </a:t>
            </a:r>
            <a:r>
              <a:rPr b="1"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"Women as pioneers: Examining their role in decision making on toilet construction in India."</a:t>
            </a: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Journal of Human Development and Capabilities 24, no. 1 (2023): 70-97.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693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Babbar, Karan, Upasak Das, Sania Ashraf, Alex Shpenev, and Cristina Bicchieri. </a:t>
            </a:r>
            <a:r>
              <a:rPr b="1"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"Unlocking the Role of social norms: How they shape women’s public toilet usage in India."</a:t>
            </a: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The American Journal of Tropical Medicine and Hygiene 109, no. 5 (2023): 1177.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693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Ashraf, Sania, Jinyi Kuang, Upasak Das, Alex Shpenev, Erik Thulin, and Cristina Bicchieri. </a:t>
            </a:r>
            <a:r>
              <a:rPr b="1"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"Social beliefs and women’s role in sanitation decision making in Bihar, India: An exploratory mixed method study."</a:t>
            </a: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Plos one 17, no. 1 (2022): e0262643.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693" lvl="0" marL="4572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Kuang, Jinyi, Sania Ashraf, Alex Shpenev, Maryann Greene Delea, Upasak Das, and Cristina Bicchieri. "</a:t>
            </a:r>
            <a:r>
              <a:rPr b="1"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Women are more likely to expect social sanctions for open defecation: Evidence from Tamil Nadu India</a:t>
            </a:r>
            <a:r>
              <a:rPr lang="en" sz="2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." Plos one 15, no. 10 (2020): e0240477.</a:t>
            </a:r>
            <a:endParaRPr sz="2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3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73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73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LENNS Team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73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73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73"/>
          <p:cNvSpPr txBox="1"/>
          <p:nvPr/>
        </p:nvSpPr>
        <p:spPr>
          <a:xfrm>
            <a:off x="317500" y="1112675"/>
            <a:ext cx="52161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University of Pennsylvania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Cristina Bicchieri </a:t>
            </a:r>
            <a:r>
              <a:rPr i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(Principal Investigator)</a:t>
            </a:r>
            <a:endParaRPr i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Sania Ashraf, PhD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Upasak Das, PhD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Kavita Chauhan, PhD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Alex Shpenev, PhD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73"/>
          <p:cNvSpPr txBox="1"/>
          <p:nvPr/>
        </p:nvSpPr>
        <p:spPr>
          <a:xfrm>
            <a:off x="5046250" y="1074713"/>
            <a:ext cx="4409400" cy="3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SWASTI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K. Jeyaganesh 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Rajesh Kanna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Johnson Thangaraj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Lurdraj S. 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Yuvraj Y. 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N. Raghunathan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Siddhi Mankad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P. Rajarethinam</a:t>
            </a:r>
            <a:endParaRPr b="1"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Abraham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-9" y="394837"/>
            <a:ext cx="8439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Descriptive vs. Social Norms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" sz="21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descriptive </a:t>
            </a:r>
            <a:r>
              <a:rPr b="1" lang="en" sz="21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norm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is a: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pattern of behavior,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such that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individuals prefer to conform to it 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b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condition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that they believe that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ost people in their reference network 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Conform to it </a:t>
            </a: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b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empirical expectations</a:t>
            </a: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4572000" y="1112675"/>
            <a:ext cx="4527600" cy="3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" sz="21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b="1" lang="en" sz="21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norm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is a: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rule of behavior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such that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individuals prefer to conform to it 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b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condition</a:t>
            </a: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that they believe that most people in their reference network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Conform to it</a:t>
            </a: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b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empirical expectations</a:t>
            </a: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Believe they ought to conform to it </a:t>
            </a: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b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normative expectations</a:t>
            </a:r>
            <a:r>
              <a:rPr b="1"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b="1"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29"/>
          <p:cNvCxnSpPr/>
          <p:nvPr/>
        </p:nvCxnSpPr>
        <p:spPr>
          <a:xfrm>
            <a:off x="4572000" y="1018188"/>
            <a:ext cx="0" cy="3638100"/>
          </a:xfrm>
          <a:prstGeom prst="straightConnector1">
            <a:avLst/>
          </a:prstGeom>
          <a:noFill/>
          <a:ln cap="flat" cmpd="sng" w="28575">
            <a:solidFill>
              <a:srgbClr val="5E5E5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4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74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74"/>
          <p:cNvSpPr/>
          <p:nvPr/>
        </p:nvSpPr>
        <p:spPr>
          <a:xfrm>
            <a:off x="0" y="967275"/>
            <a:ext cx="3197400" cy="3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Questions and Comments</a:t>
            </a:r>
            <a:endParaRPr b="1" sz="3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718" name="Google Shape;718;p74"/>
          <p:cNvSpPr txBox="1"/>
          <p:nvPr/>
        </p:nvSpPr>
        <p:spPr>
          <a:xfrm>
            <a:off x="464975" y="2496625"/>
            <a:ext cx="8477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9" name="Google Shape;71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500" y="345100"/>
            <a:ext cx="5967750" cy="44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5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75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75"/>
          <p:cNvSpPr/>
          <p:nvPr/>
        </p:nvSpPr>
        <p:spPr>
          <a:xfrm>
            <a:off x="2878300" y="2093275"/>
            <a:ext cx="33927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Additional Slides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75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6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76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76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did LENNS Work?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76"/>
          <p:cNvSpPr/>
          <p:nvPr/>
        </p:nvSpPr>
        <p:spPr>
          <a:xfrm>
            <a:off x="162600" y="92586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76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76"/>
          <p:cNvSpPr/>
          <p:nvPr/>
        </p:nvSpPr>
        <p:spPr>
          <a:xfrm>
            <a:off x="2730657" y="1985781"/>
            <a:ext cx="1554600" cy="1507500"/>
          </a:xfrm>
          <a:prstGeom prst="roundRect">
            <a:avLst>
              <a:gd fmla="val 16667" name="adj"/>
            </a:avLst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AB46"/>
              </a:buClr>
              <a:buSzPts val="1800"/>
              <a:buFont typeface="Calibri"/>
              <a:buNone/>
            </a:pPr>
            <a:r>
              <a:rPr b="1"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45%</a:t>
            </a:r>
            <a:r>
              <a:rPr b="1" lang="en" sz="1600">
                <a:solidFill>
                  <a:srgbClr val="6FAB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target households were influenced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build toilets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76"/>
          <p:cNvSpPr/>
          <p:nvPr/>
        </p:nvSpPr>
        <p:spPr>
          <a:xfrm>
            <a:off x="74150" y="1676650"/>
            <a:ext cx="2239800" cy="18177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69% (5283) 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HHs owned toilets at baseline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  </a:t>
            </a: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leveraged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them as influencers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76"/>
          <p:cNvSpPr/>
          <p:nvPr/>
        </p:nvSpPr>
        <p:spPr>
          <a:xfrm>
            <a:off x="6667754" y="1392825"/>
            <a:ext cx="2357700" cy="2709600"/>
          </a:xfrm>
          <a:prstGeom prst="roundRect">
            <a:avLst>
              <a:gd fmla="val 16667" name="adj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94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Toilet use improved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Awareness of how to access resources to build toilets improved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Higher demand for toilets reported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76"/>
          <p:cNvSpPr/>
          <p:nvPr/>
        </p:nvSpPr>
        <p:spPr>
          <a:xfrm rot="5400000">
            <a:off x="6115358" y="2578824"/>
            <a:ext cx="658800" cy="2316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76"/>
          <p:cNvSpPr/>
          <p:nvPr/>
        </p:nvSpPr>
        <p:spPr>
          <a:xfrm>
            <a:off x="4667236" y="1985781"/>
            <a:ext cx="1554600" cy="1501500"/>
          </a:xfrm>
          <a:prstGeom prst="roundRect">
            <a:avLst>
              <a:gd fmla="val 16667" name="adj"/>
            </a:avLst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AB46"/>
              </a:buClr>
              <a:buSzPts val="1800"/>
              <a:buFont typeface="Calibri"/>
              <a:buNone/>
            </a:pPr>
            <a:r>
              <a:rPr b="1" lang="en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11%</a:t>
            </a:r>
            <a:r>
              <a:rPr b="1" lang="en" sz="1700">
                <a:solidFill>
                  <a:srgbClr val="6FAB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(259) built toilets and 915 committed to build one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2" name="Google Shape;742;p76"/>
          <p:cNvCxnSpPr/>
          <p:nvPr/>
        </p:nvCxnSpPr>
        <p:spPr>
          <a:xfrm flipH="1" rot="10800000">
            <a:off x="4285257" y="2728523"/>
            <a:ext cx="340500" cy="30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43" name="Google Shape;743;p76"/>
          <p:cNvCxnSpPr>
            <a:endCxn id="737" idx="1"/>
          </p:cNvCxnSpPr>
          <p:nvPr/>
        </p:nvCxnSpPr>
        <p:spPr>
          <a:xfrm>
            <a:off x="2325357" y="2728431"/>
            <a:ext cx="405300" cy="111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77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77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77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Mechanism: Social Expectations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77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77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77"/>
          <p:cNvSpPr txBox="1"/>
          <p:nvPr/>
        </p:nvSpPr>
        <p:spPr>
          <a:xfrm>
            <a:off x="317500" y="1112675"/>
            <a:ext cx="8782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Char char="•"/>
            </a:pPr>
            <a:r>
              <a:rPr b="1" i="1" lang="en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Empirical expectations: </a:t>
            </a:r>
            <a:endParaRPr i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(i) “Out of ten members in your ward, how many do you think use a toilet every time they need to defecate?”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(ii) “Out of ten households in your ward, how many do you think own a toilet at home?”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(iii) “Many people in my ward built new toilets in the past six months”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(iv) “I think more people expect others to use toilets compared to six months ago”</a:t>
            </a:r>
            <a:endParaRPr sz="2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Char char="•"/>
            </a:pPr>
            <a:r>
              <a:rPr b="1" i="1" lang="en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Normative expectations:</a:t>
            </a:r>
            <a:endParaRPr i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(i) “Out of ten members of your ward, how many do you think believe one should use a toilet to defecate?”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8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78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78"/>
          <p:cNvSpPr/>
          <p:nvPr/>
        </p:nvSpPr>
        <p:spPr>
          <a:xfrm>
            <a:off x="-12" y="200800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Pre-Intervention Balance: Treated and Control Areas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78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78"/>
          <p:cNvSpPr txBox="1"/>
          <p:nvPr/>
        </p:nvSpPr>
        <p:spPr>
          <a:xfrm>
            <a:off x="317500" y="4365575"/>
            <a:ext cx="87822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63" name="Google Shape;763;p78"/>
          <p:cNvGraphicFramePr/>
          <p:nvPr/>
        </p:nvGraphicFramePr>
        <p:xfrm>
          <a:off x="652613" y="67461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{EE471280-2233-420B-9DE9-3E37F1796EFC}</a:tableStyleId>
              </a:tblPr>
              <a:tblGrid>
                <a:gridCol w="2308600"/>
                <a:gridCol w="1220775"/>
                <a:gridCol w="1040800"/>
                <a:gridCol w="1040800"/>
                <a:gridCol w="1150425"/>
                <a:gridCol w="1032975"/>
              </a:tblGrid>
              <a:tr h="30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Treatment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Variable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Mean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Mean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Difference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Age 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44.894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44.967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-0.073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Female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0.536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0.508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0.028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Years of schooling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7.908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7.954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-0.046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Currently married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0.709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0.726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-0.016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Upper caste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1278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0.112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0.129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-0.018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Household size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3.623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3.577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0.046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Owns color TV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0.928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0.920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Owns computer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0.066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0.095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-0.028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Uses internet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1279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0.460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1289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0.476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-0.017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Uses LPG as cooking medium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0.813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-0.053***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 separate kitchen 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0.738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-0.022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Works as casual laborer</a:t>
                      </a:r>
                      <a:endParaRPr b="0" i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0.200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0.209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-0.009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79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79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79"/>
          <p:cNvSpPr/>
          <p:nvPr/>
        </p:nvSpPr>
        <p:spPr>
          <a:xfrm>
            <a:off x="24838" y="404588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Outcome Variables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79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79"/>
          <p:cNvSpPr txBox="1"/>
          <p:nvPr/>
        </p:nvSpPr>
        <p:spPr>
          <a:xfrm>
            <a:off x="317500" y="4365575"/>
            <a:ext cx="878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proportion in the treatment arm had access and used a toilet (difference not significant)</a:t>
            </a:r>
            <a:endParaRPr i="1"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73" name="Google Shape;773;p79"/>
          <p:cNvGraphicFramePr/>
          <p:nvPr/>
        </p:nvGraphicFramePr>
        <p:xfrm>
          <a:off x="735908" y="117983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{EE471280-2233-420B-9DE9-3E37F1796EFC}</a:tableStyleId>
              </a:tblPr>
              <a:tblGrid>
                <a:gridCol w="2491700"/>
                <a:gridCol w="948000"/>
                <a:gridCol w="1024875"/>
                <a:gridCol w="1223425"/>
                <a:gridCol w="999250"/>
                <a:gridCol w="940525"/>
              </a:tblGrid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Treatment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Variable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Mean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Variable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Difference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 to toilets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0.791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1290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0.833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-0.041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Using toilets last time for defecation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0.741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0.779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-0.039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2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Primary defecation place last two days: toilets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0.737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0.772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-0.036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Exclusive toilet usage in last two days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0.665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0.706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-0.042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2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Exclusive toilet usage in last seven days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1280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0.657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1291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0.702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-0.045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0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80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80"/>
          <p:cNvSpPr/>
          <p:nvPr/>
        </p:nvSpPr>
        <p:spPr>
          <a:xfrm>
            <a:off x="24838" y="404588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Effect of LENNS Treatment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80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80"/>
          <p:cNvSpPr txBox="1"/>
          <p:nvPr/>
        </p:nvSpPr>
        <p:spPr>
          <a:xfrm>
            <a:off x="317500" y="3840525"/>
            <a:ext cx="87822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sample (endline survey). </a:t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Controls for the age, sex, caste group, household size and asset posession PCA index along with town panchayat dummies. </a:t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About 6-10% point increase in access to toilets. </a:t>
            </a:r>
            <a:endParaRPr sz="1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About 7-8% point increase in toilet usage led by LENNS intervention.</a:t>
            </a:r>
            <a:endParaRPr sz="1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83" name="Google Shape;783;p80"/>
          <p:cNvGraphicFramePr/>
          <p:nvPr/>
        </p:nvGraphicFramePr>
        <p:xfrm>
          <a:off x="373076" y="10206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{EE471280-2233-420B-9DE9-3E37F1796EFC}</a:tableStyleId>
              </a:tblPr>
              <a:tblGrid>
                <a:gridCol w="1936575"/>
                <a:gridCol w="1289050"/>
                <a:gridCol w="1289050"/>
                <a:gridCol w="1289050"/>
                <a:gridCol w="1289050"/>
                <a:gridCol w="1289050"/>
              </a:tblGrid>
              <a:tr h="25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(1)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(2)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(3)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(4)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(5)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134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 to toilets</a:t>
                      </a:r>
                      <a:endParaRPr b="1"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Using toilets last time for defecation</a:t>
                      </a:r>
                      <a:endParaRPr b="1"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Primary defecation place last two days: toilets</a:t>
                      </a:r>
                      <a:endParaRPr b="1"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Exclusive toilet usage in last two days</a:t>
                      </a:r>
                      <a:endParaRPr b="1"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Exclusive toilet usage in last seven days</a:t>
                      </a:r>
                      <a:endParaRPr b="1"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Treated wards</a:t>
                      </a:r>
                      <a:endParaRPr b="1"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0.098**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0.075**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0.076***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0.075**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0.082***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(0.041)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(0.029)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(0.028)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(0.029)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(0.028)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Observations</a:t>
                      </a:r>
                      <a:endParaRPr b="1" sz="1800"/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2,562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2,562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2,562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2,562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2,562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1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81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81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Threats to Identification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81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81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81"/>
          <p:cNvSpPr txBox="1"/>
          <p:nvPr/>
        </p:nvSpPr>
        <p:spPr>
          <a:xfrm>
            <a:off x="317500" y="1112675"/>
            <a:ext cx="8782200" cy="3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Despite running a randomised trial, there were a threats to randomization because of prevailing conditions:</a:t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CAA/NRC protest</a:t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COVID effects</a:t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27% attrition </a:t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number of robustness checks ensure that the findings are robust. LENNS has been successful in increase toilet usage and access.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2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82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82"/>
          <p:cNvSpPr/>
          <p:nvPr/>
        </p:nvSpPr>
        <p:spPr>
          <a:xfrm>
            <a:off x="24838" y="404588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Impact of LENNS on Empirical Expectations and Normative Expectations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82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82"/>
          <p:cNvSpPr txBox="1"/>
          <p:nvPr/>
        </p:nvSpPr>
        <p:spPr>
          <a:xfrm>
            <a:off x="317500" y="4365575"/>
            <a:ext cx="878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Both EE and NE increased through LENNS intervention.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03" name="Google Shape;803;p82"/>
          <p:cNvGraphicFramePr/>
          <p:nvPr/>
        </p:nvGraphicFramePr>
        <p:xfrm>
          <a:off x="117125" y="87104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{EE471280-2233-420B-9DE9-3E37F1796EFC}</a:tableStyleId>
              </a:tblPr>
              <a:tblGrid>
                <a:gridCol w="1440900"/>
                <a:gridCol w="1469400"/>
                <a:gridCol w="1225825"/>
                <a:gridCol w="1467675"/>
                <a:gridCol w="1289725"/>
                <a:gridCol w="2016225"/>
              </a:tblGrid>
              <a:tr h="29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Empirical expectations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Normative expectations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91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How many out of 10 use a toilet to defecate?</a:t>
                      </a:r>
                      <a:endParaRPr b="1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How many out of 10 own a toilet?</a:t>
                      </a:r>
                      <a:endParaRPr b="1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Many people are constructing a toilet</a:t>
                      </a:r>
                      <a:endParaRPr b="1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Many people are using a toilet</a:t>
                      </a:r>
                      <a:endParaRPr b="1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How many out of 10 think one should use a toilet to defecate?</a:t>
                      </a:r>
                      <a:endParaRPr b="1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29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Treatment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-0.032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0.801***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0.106***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0.096***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0.620***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(0.288)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(0.218)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(0.037)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(0.036)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(0.256)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9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controls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 Panchayat FE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9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1,852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1,852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1,852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1,852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1,852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3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83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83"/>
          <p:cNvSpPr/>
          <p:nvPr/>
        </p:nvSpPr>
        <p:spPr>
          <a:xfrm>
            <a:off x="0" y="394825"/>
            <a:ext cx="93159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Role of Empirical Expectations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1" name="Google Shape;81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888" y="897999"/>
            <a:ext cx="5302125" cy="38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0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0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Norms are Properties of Social Networks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/>
          <p:cNvSpPr/>
          <p:nvPr/>
        </p:nvSpPr>
        <p:spPr>
          <a:xfrm>
            <a:off x="119625" y="1018200"/>
            <a:ext cx="61974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Individuals are more sensitive to empirical and normative expectations about their relatives and friends.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spread of information about toilet use through social networks can be an important factor of behavior change.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Another strategy is to create new networks: connecting individuals who were previously not connected (through community events)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7025" y="1319000"/>
            <a:ext cx="2815275" cy="28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84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84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84"/>
          <p:cNvSpPr/>
          <p:nvPr/>
        </p:nvSpPr>
        <p:spPr>
          <a:xfrm>
            <a:off x="0" y="394825"/>
            <a:ext cx="93159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Role of Normative Expectations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" name="Google Shape;81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850" y="791175"/>
            <a:ext cx="5142201" cy="37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84"/>
          <p:cNvSpPr txBox="1"/>
          <p:nvPr/>
        </p:nvSpPr>
        <p:spPr>
          <a:xfrm>
            <a:off x="169150" y="4413500"/>
            <a:ext cx="881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Both EE and NE played a role in increasing toilet access and usage. EE appears to have higher mediating effect than NE.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85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85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Char char="●"/>
            </a:pPr>
            <a:r>
              <a:t/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85"/>
          <p:cNvSpPr/>
          <p:nvPr/>
        </p:nvSpPr>
        <p:spPr>
          <a:xfrm>
            <a:off x="1" y="394825"/>
            <a:ext cx="909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Key Findings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85"/>
          <p:cNvSpPr/>
          <p:nvPr/>
        </p:nvSpPr>
        <p:spPr>
          <a:xfrm>
            <a:off x="162600" y="1160313"/>
            <a:ext cx="4409400" cy="3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85"/>
          <p:cNvSpPr txBox="1"/>
          <p:nvPr/>
        </p:nvSpPr>
        <p:spPr>
          <a:xfrm>
            <a:off x="5336650" y="1018200"/>
            <a:ext cx="3828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85"/>
          <p:cNvSpPr txBox="1"/>
          <p:nvPr/>
        </p:nvSpPr>
        <p:spPr>
          <a:xfrm>
            <a:off x="317500" y="1112675"/>
            <a:ext cx="8782200" cy="48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•LENNS has been successful in increase toilet usage and access</a:t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•Increasing EE and NE through LENNS played a key role in improving toilet access and usage.</a:t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•However, among the two, EE appears to have a higher mediating effect than NE.</a:t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86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86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86"/>
          <p:cNvSpPr/>
          <p:nvPr/>
        </p:nvSpPr>
        <p:spPr>
          <a:xfrm>
            <a:off x="0" y="394825"/>
            <a:ext cx="93159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Source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86"/>
          <p:cNvSpPr txBox="1"/>
          <p:nvPr/>
        </p:nvSpPr>
        <p:spPr>
          <a:xfrm>
            <a:off x="169150" y="4413500"/>
            <a:ext cx="8811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9" name="Google Shape;839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25" y="947425"/>
            <a:ext cx="7645433" cy="38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1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LENNS Overview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2216800" y="1160325"/>
            <a:ext cx="61974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474800" y="3426158"/>
            <a:ext cx="8313000" cy="116400"/>
          </a:xfrm>
          <a:prstGeom prst="rect">
            <a:avLst/>
          </a:prstGeom>
          <a:solidFill>
            <a:srgbClr val="EA9999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31"/>
          <p:cNvCxnSpPr/>
          <p:nvPr/>
        </p:nvCxnSpPr>
        <p:spPr>
          <a:xfrm>
            <a:off x="4097597" y="3501609"/>
            <a:ext cx="0" cy="404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196" name="Google Shape;196;p31"/>
          <p:cNvSpPr/>
          <p:nvPr/>
        </p:nvSpPr>
        <p:spPr>
          <a:xfrm>
            <a:off x="368600" y="2244091"/>
            <a:ext cx="3357300" cy="80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Sept. - Oct. 2017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LENNS network survey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31"/>
          <p:cNvGrpSpPr/>
          <p:nvPr/>
        </p:nvGrpSpPr>
        <p:grpSpPr>
          <a:xfrm>
            <a:off x="474795" y="1018350"/>
            <a:ext cx="8312819" cy="1132682"/>
            <a:chOff x="383663" y="1337714"/>
            <a:chExt cx="3990600" cy="988724"/>
          </a:xfrm>
        </p:grpSpPr>
        <p:sp>
          <p:nvSpPr>
            <p:cNvPr id="198" name="Google Shape;198;p31"/>
            <p:cNvSpPr/>
            <p:nvPr/>
          </p:nvSpPr>
          <p:spPr>
            <a:xfrm rot="5400000">
              <a:off x="2241863" y="194038"/>
              <a:ext cx="274200" cy="39906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1"/>
            <p:cNvSpPr txBox="1"/>
            <p:nvPr/>
          </p:nvSpPr>
          <p:spPr>
            <a:xfrm>
              <a:off x="1316218" y="1337714"/>
              <a:ext cx="21255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67">
                  <a:solidFill>
                    <a:srgbClr val="EA9999"/>
                  </a:solidFill>
                  <a:latin typeface="Calibri"/>
                  <a:ea typeface="Calibri"/>
                  <a:cs typeface="Calibri"/>
                  <a:sym typeface="Calibri"/>
                </a:rPr>
                <a:t>Preliminary Research Phase</a:t>
              </a:r>
              <a:endParaRPr sz="2867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0" name="Google Shape;200;p31"/>
          <p:cNvCxnSpPr/>
          <p:nvPr/>
        </p:nvCxnSpPr>
        <p:spPr>
          <a:xfrm>
            <a:off x="5794403" y="3501609"/>
            <a:ext cx="0" cy="404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01" name="Google Shape;201;p31"/>
          <p:cNvSpPr/>
          <p:nvPr/>
        </p:nvSpPr>
        <p:spPr>
          <a:xfrm>
            <a:off x="3977244" y="2236924"/>
            <a:ext cx="3357300" cy="811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April – July 2018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LENNS norms survey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31"/>
          <p:cNvCxnSpPr/>
          <p:nvPr/>
        </p:nvCxnSpPr>
        <p:spPr>
          <a:xfrm rot="10800000">
            <a:off x="2033765" y="3082088"/>
            <a:ext cx="0" cy="356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03" name="Google Shape;203;p31"/>
          <p:cNvSpPr/>
          <p:nvPr/>
        </p:nvSpPr>
        <p:spPr>
          <a:xfrm>
            <a:off x="1824984" y="3901535"/>
            <a:ext cx="3357300" cy="75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group discussion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Sept. - Oct. 2017</a:t>
            </a:r>
            <a:r>
              <a:rPr b="1"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31"/>
          <p:cNvCxnSpPr/>
          <p:nvPr/>
        </p:nvCxnSpPr>
        <p:spPr>
          <a:xfrm rot="10800000">
            <a:off x="5674986" y="3082086"/>
            <a:ext cx="0" cy="356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med" w="med" type="oval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05" name="Google Shape;205;p31"/>
          <p:cNvSpPr/>
          <p:nvPr/>
        </p:nvSpPr>
        <p:spPr>
          <a:xfrm>
            <a:off x="5430578" y="3911000"/>
            <a:ext cx="3357300" cy="75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Analysis of formative research data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Aug. – Sept. 2018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2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Assessing Conditionality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119625" y="1018200"/>
            <a:ext cx="47370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Test 1: Regression Analyses</a:t>
            </a:r>
            <a:endParaRPr b="1" sz="23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Regress the respondents’ behavior on their own social expectations. Controls for factors that may affect behavior but do not influence conditionality, such as personal normative beliefs and community-specific fixed-effects.</a:t>
            </a:r>
            <a:endParaRPr sz="2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Empirical expectations predict behavior (even when false) but normative expectations do not.</a:t>
            </a:r>
            <a:endParaRPr sz="2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C. Bicchieri </a:t>
            </a:r>
            <a:endParaRPr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625" y="1544250"/>
            <a:ext cx="4134976" cy="2743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/>
          <p:nvPr/>
        </p:nvSpPr>
        <p:spPr>
          <a:xfrm>
            <a:off x="-15950" y="-7975"/>
            <a:ext cx="9181200" cy="32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-15950" y="4813706"/>
            <a:ext cx="9159900" cy="329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Char char="●"/>
            </a:pPr>
            <a:r>
              <a:t/>
            </a:r>
            <a:endParaRPr sz="2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1" y="394825"/>
            <a:ext cx="908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Assessing Conditionality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119625" y="1018200"/>
            <a:ext cx="47370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Test 2: Vignettes</a:t>
            </a:r>
            <a:endParaRPr b="1" sz="27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Those exposed to vignettes with low empirical expectations predicted less latrine use. 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Varying normative expectations had no such effect.</a:t>
            </a:r>
            <a:endParaRPr sz="23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C. Bicchieri </a:t>
            </a:r>
            <a:endParaRPr sz="27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750" y="1160325"/>
            <a:ext cx="4565950" cy="34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